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6" r:id="rId2"/>
    <p:sldId id="276" r:id="rId3"/>
    <p:sldId id="275" r:id="rId4"/>
    <p:sldId id="284" r:id="rId5"/>
    <p:sldId id="285" r:id="rId6"/>
    <p:sldId id="376" r:id="rId7"/>
    <p:sldId id="378" r:id="rId8"/>
    <p:sldId id="377" r:id="rId9"/>
    <p:sldId id="343" r:id="rId10"/>
    <p:sldId id="288" r:id="rId11"/>
    <p:sldId id="291" r:id="rId12"/>
    <p:sldId id="289" r:id="rId13"/>
    <p:sldId id="290" r:id="rId14"/>
    <p:sldId id="259" r:id="rId15"/>
    <p:sldId id="260" r:id="rId16"/>
    <p:sldId id="264" r:id="rId17"/>
    <p:sldId id="344" r:id="rId18"/>
    <p:sldId id="345" r:id="rId19"/>
    <p:sldId id="273" r:id="rId20"/>
    <p:sldId id="274" r:id="rId21"/>
    <p:sldId id="355" r:id="rId22"/>
    <p:sldId id="278" r:id="rId23"/>
    <p:sldId id="279" r:id="rId24"/>
    <p:sldId id="277" r:id="rId25"/>
    <p:sldId id="296" r:id="rId26"/>
    <p:sldId id="280" r:id="rId27"/>
    <p:sldId id="301" r:id="rId28"/>
    <p:sldId id="283" r:id="rId29"/>
    <p:sldId id="302" r:id="rId30"/>
    <p:sldId id="281" r:id="rId31"/>
    <p:sldId id="346" r:id="rId32"/>
    <p:sldId id="282" r:id="rId33"/>
    <p:sldId id="314" r:id="rId34"/>
    <p:sldId id="315" r:id="rId35"/>
    <p:sldId id="336" r:id="rId36"/>
    <p:sldId id="373" r:id="rId37"/>
    <p:sldId id="372" r:id="rId38"/>
    <p:sldId id="374" r:id="rId39"/>
    <p:sldId id="337" r:id="rId40"/>
    <p:sldId id="307" r:id="rId41"/>
    <p:sldId id="308" r:id="rId42"/>
    <p:sldId id="309" r:id="rId43"/>
    <p:sldId id="311" r:id="rId44"/>
    <p:sldId id="312" r:id="rId45"/>
    <p:sldId id="339" r:id="rId46"/>
    <p:sldId id="325" r:id="rId47"/>
  </p:sldIdLst>
  <p:sldSz cx="6858000" cy="9906000" type="A4"/>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arsayılan Bölüm" id="{C76812D2-3A8A-4541-A0E5-C5DC0B92CEF3}">
          <p14:sldIdLst>
            <p14:sldId id="256"/>
            <p14:sldId id="276"/>
            <p14:sldId id="275"/>
            <p14:sldId id="284"/>
            <p14:sldId id="285"/>
            <p14:sldId id="376"/>
            <p14:sldId id="378"/>
            <p14:sldId id="377"/>
            <p14:sldId id="343"/>
            <p14:sldId id="288"/>
            <p14:sldId id="291"/>
            <p14:sldId id="289"/>
            <p14:sldId id="290"/>
            <p14:sldId id="259"/>
            <p14:sldId id="260"/>
            <p14:sldId id="264"/>
            <p14:sldId id="344"/>
            <p14:sldId id="345"/>
          </p14:sldIdLst>
        </p14:section>
        <p14:section name="Başlıksız Bölüm" id="{83182839-6840-4E5C-8CEA-0E6220882396}">
          <p14:sldIdLst>
            <p14:sldId id="273"/>
            <p14:sldId id="274"/>
            <p14:sldId id="355"/>
            <p14:sldId id="278"/>
            <p14:sldId id="279"/>
            <p14:sldId id="277"/>
            <p14:sldId id="296"/>
            <p14:sldId id="280"/>
            <p14:sldId id="301"/>
            <p14:sldId id="283"/>
            <p14:sldId id="302"/>
            <p14:sldId id="281"/>
            <p14:sldId id="346"/>
            <p14:sldId id="282"/>
            <p14:sldId id="314"/>
            <p14:sldId id="315"/>
            <p14:sldId id="336"/>
            <p14:sldId id="373"/>
            <p14:sldId id="372"/>
            <p14:sldId id="374"/>
            <p14:sldId id="337"/>
            <p14:sldId id="307"/>
            <p14:sldId id="308"/>
            <p14:sldId id="309"/>
            <p14:sldId id="311"/>
            <p14:sldId id="312"/>
            <p14:sldId id="339"/>
            <p14:sldId id="325"/>
          </p14:sldIdLst>
        </p14:section>
      </p14:sectionLst>
    </p:ext>
    <p:ext uri="{EFAFB233-063F-42B5-8137-9DF3F51BA10A}">
      <p15:sldGuideLst xmlns:p15="http://schemas.microsoft.com/office/powerpoint/2012/main">
        <p15:guide id="1" orient="horz" pos="312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DC96"/>
    <a:srgbClr val="F0F43A"/>
    <a:srgbClr val="F9F9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72" autoAdjust="0"/>
    <p:restoredTop sz="94660"/>
  </p:normalViewPr>
  <p:slideViewPr>
    <p:cSldViewPr>
      <p:cViewPr varScale="1">
        <p:scale>
          <a:sx n="56" d="100"/>
          <a:sy n="56" d="100"/>
        </p:scale>
        <p:origin x="2650" y="58"/>
      </p:cViewPr>
      <p:guideLst>
        <p:guide orient="horz" pos="3120"/>
        <p:guide pos="216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2">
                    <a:lumMod val="75000"/>
                  </a:schemeClr>
                </a:solidFill>
                <a:latin typeface="+mn-lt"/>
                <a:ea typeface="+mn-ea"/>
                <a:cs typeface="+mn-cs"/>
              </a:defRPr>
            </a:pPr>
            <a:r>
              <a:rPr lang="tr-TR"/>
              <a:t>KADIN-ERKEK ÇALIŞAN</a:t>
            </a:r>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tx2">
                  <a:lumMod val="75000"/>
                </a:schemeClr>
              </a:solidFill>
              <a:latin typeface="+mn-lt"/>
              <a:ea typeface="+mn-ea"/>
              <a:cs typeface="+mn-cs"/>
            </a:defRPr>
          </a:pPr>
          <a:endParaRPr lang="tr-TR"/>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410-43BC-8FE0-0073E43605B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410-43BC-8FE0-0073E43605BA}"/>
              </c:ext>
            </c:extLst>
          </c:dPt>
          <c:dLbls>
            <c:spPr>
              <a:noFill/>
              <a:ln>
                <a:noFill/>
              </a:ln>
              <a:effectLst/>
            </c:spPr>
            <c:txPr>
              <a:bodyPr rot="0" spcFirstLastPara="1" vertOverflow="ellipsis" vert="horz" wrap="square" anchor="ctr" anchorCtr="1"/>
              <a:lstStyle/>
              <a:p>
                <a:pPr>
                  <a:defRPr sz="2400" b="0" i="0" u="none" strike="noStrike" kern="1200" baseline="0">
                    <a:solidFill>
                      <a:schemeClr val="tx2">
                        <a:lumMod val="75000"/>
                      </a:schemeClr>
                    </a:solidFill>
                    <a:latin typeface="+mn-lt"/>
                    <a:ea typeface="+mn-ea"/>
                    <a:cs typeface="+mn-cs"/>
                  </a:defRPr>
                </a:pPr>
                <a:endParaRPr lang="tr-TR"/>
              </a:p>
            </c:txPr>
            <c:showLegendKey val="0"/>
            <c:showVal val="0"/>
            <c:showCatName val="0"/>
            <c:showSerName val="0"/>
            <c:showPercent val="1"/>
            <c:showBubbleSize val="0"/>
            <c:showLeaderLines val="0"/>
            <c:extLst>
              <c:ext xmlns:c15="http://schemas.microsoft.com/office/drawing/2012/chart" uri="{CE6537A1-D6FC-4f65-9D91-7224C49458BB}"/>
            </c:extLst>
          </c:dLbls>
          <c:cat>
            <c:strRef>
              <c:f>Sayfa1!$E$3:$F$3</c:f>
              <c:strCache>
                <c:ptCount val="2"/>
                <c:pt idx="0">
                  <c:v>KADIN ÇALIŞAN SAYISI</c:v>
                </c:pt>
                <c:pt idx="1">
                  <c:v>ERKEK ÇALIŞAN SAYISI</c:v>
                </c:pt>
              </c:strCache>
            </c:strRef>
          </c:cat>
          <c:val>
            <c:numRef>
              <c:f>Sayfa1!$E$4:$F$4</c:f>
              <c:numCache>
                <c:formatCode>General</c:formatCode>
                <c:ptCount val="2"/>
                <c:pt idx="0">
                  <c:v>57</c:v>
                </c:pt>
                <c:pt idx="1">
                  <c:v>127</c:v>
                </c:pt>
              </c:numCache>
            </c:numRef>
          </c:val>
          <c:extLst>
            <c:ext xmlns:c16="http://schemas.microsoft.com/office/drawing/2014/chart" uri="{C3380CC4-5D6E-409C-BE32-E72D297353CC}">
              <c16:uniqueId val="{00000004-B410-43BC-8FE0-0073E43605BA}"/>
            </c:ext>
          </c:extLst>
        </c:ser>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2">
                  <a:lumMod val="75000"/>
                </a:schemeClr>
              </a:solidFill>
              <a:latin typeface="Aptos" panose="020B0004020202020204" pitchFamily="34" charset="0"/>
              <a:ea typeface="+mn-ea"/>
              <a:cs typeface="+mn-cs"/>
            </a:defRPr>
          </a:pPr>
          <a:endParaRPr lang="tr-T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chemeClr val="tx2">
              <a:lumMod val="75000"/>
            </a:schemeClr>
          </a:solidFill>
        </a:defRPr>
      </a:pPr>
      <a:endParaRPr lang="tr-T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2">
                    <a:lumMod val="75000"/>
                  </a:schemeClr>
                </a:solidFill>
                <a:latin typeface="Aptos" panose="020B0004020202020204" pitchFamily="34" charset="0"/>
                <a:ea typeface="+mn-ea"/>
                <a:cs typeface="+mn-cs"/>
              </a:defRPr>
            </a:pPr>
            <a:r>
              <a:rPr lang="tr-TR" sz="1800" dirty="0">
                <a:solidFill>
                  <a:schemeClr val="tx2">
                    <a:lumMod val="75000"/>
                  </a:schemeClr>
                </a:solidFill>
                <a:latin typeface="Aptos" panose="020B0004020202020204" pitchFamily="34" charset="0"/>
              </a:rPr>
              <a:t>KADIN</a:t>
            </a:r>
            <a:r>
              <a:rPr lang="tr-TR" sz="1800" baseline="0" dirty="0">
                <a:solidFill>
                  <a:schemeClr val="tx2">
                    <a:lumMod val="75000"/>
                  </a:schemeClr>
                </a:solidFill>
                <a:latin typeface="Aptos" panose="020B0004020202020204" pitchFamily="34" charset="0"/>
              </a:rPr>
              <a:t> ERKEK YÖNETİCİ</a:t>
            </a:r>
            <a:endParaRPr lang="tr-TR" sz="1800" dirty="0">
              <a:solidFill>
                <a:schemeClr val="tx2">
                  <a:lumMod val="75000"/>
                </a:schemeClr>
              </a:solidFill>
              <a:latin typeface="Aptos" panose="020B0004020202020204" pitchFamily="34" charset="0"/>
            </a:endParaRPr>
          </a:p>
        </c:rich>
      </c:tx>
      <c:layout>
        <c:manualLayout>
          <c:xMode val="edge"/>
          <c:yMode val="edge"/>
          <c:x val="0.24899713467048712"/>
          <c:y val="1.2837727059435439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2">
                  <a:lumMod val="75000"/>
                </a:schemeClr>
              </a:solidFill>
              <a:latin typeface="Aptos" panose="020B0004020202020204" pitchFamily="34" charset="0"/>
              <a:ea typeface="+mn-ea"/>
              <a:cs typeface="+mn-cs"/>
            </a:defRPr>
          </a:pPr>
          <a:endParaRPr lang="tr-TR"/>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C3E-4E2B-88F5-C6A9223E650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C3E-4E2B-88F5-C6A9223E6501}"/>
              </c:ext>
            </c:extLst>
          </c:dPt>
          <c:dLbls>
            <c:dLbl>
              <c:idx val="1"/>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tr-TR"/>
                </a:p>
              </c:txPr>
              <c:showLegendKey val="0"/>
              <c:showVal val="0"/>
              <c:showCatName val="0"/>
              <c:showSerName val="0"/>
              <c:showPercent val="1"/>
              <c:showBubbleSize val="0"/>
              <c:extLst>
                <c:ext xmlns:c16="http://schemas.microsoft.com/office/drawing/2014/chart" uri="{C3380CC4-5D6E-409C-BE32-E72D297353CC}">
                  <c16:uniqueId val="{00000003-EC3E-4E2B-88F5-C6A9223E6501}"/>
                </c:ext>
              </c:extLst>
            </c:dLbl>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tx1">
                        <a:lumMod val="75000"/>
                        <a:lumOff val="25000"/>
                      </a:schemeClr>
                    </a:solidFill>
                    <a:latin typeface="+mn-lt"/>
                    <a:ea typeface="+mn-ea"/>
                    <a:cs typeface="+mn-cs"/>
                  </a:defRPr>
                </a:pPr>
                <a:endParaRPr lang="tr-TR"/>
              </a:p>
            </c:txPr>
            <c:showLegendKey val="0"/>
            <c:showVal val="0"/>
            <c:showCatName val="0"/>
            <c:showSerName val="0"/>
            <c:showPercent val="1"/>
            <c:showBubbleSize val="0"/>
            <c:showLeaderLines val="0"/>
            <c:extLst>
              <c:ext xmlns:c15="http://schemas.microsoft.com/office/drawing/2012/chart" uri="{CE6537A1-D6FC-4f65-9D91-7224C49458BB}"/>
            </c:extLst>
          </c:dLbls>
          <c:cat>
            <c:strRef>
              <c:f>Sayfa1!$O$3:$P$3</c:f>
              <c:strCache>
                <c:ptCount val="2"/>
                <c:pt idx="0">
                  <c:v>KADIN YÖNETİCİ</c:v>
                </c:pt>
                <c:pt idx="1">
                  <c:v>ERKEK YÖNETİCİ</c:v>
                </c:pt>
              </c:strCache>
            </c:strRef>
          </c:cat>
          <c:val>
            <c:numRef>
              <c:f>Sayfa1!$O$4:$P$4</c:f>
              <c:numCache>
                <c:formatCode>General</c:formatCode>
                <c:ptCount val="2"/>
                <c:pt idx="0">
                  <c:v>5</c:v>
                </c:pt>
                <c:pt idx="1">
                  <c:v>11</c:v>
                </c:pt>
              </c:numCache>
            </c:numRef>
          </c:val>
          <c:extLst>
            <c:ext xmlns:c16="http://schemas.microsoft.com/office/drawing/2014/chart" uri="{C3380CC4-5D6E-409C-BE32-E72D297353CC}">
              <c16:uniqueId val="{00000004-EC3E-4E2B-88F5-C6A9223E6501}"/>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0.12179718581022644"/>
          <c:y val="0.84608033985649311"/>
          <c:w val="0.78505892350848694"/>
          <c:h val="0.1113207684421238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ptos" panose="020B0004020202020204" pitchFamily="34" charset="0"/>
              <a:ea typeface="+mn-ea"/>
              <a:cs typeface="+mn-cs"/>
            </a:defRPr>
          </a:pPr>
          <a:endParaRPr lang="tr-TR"/>
        </a:p>
      </c:txPr>
    </c:legend>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2">
                    <a:lumMod val="75000"/>
                  </a:schemeClr>
                </a:solidFill>
                <a:latin typeface="Aptos" panose="020B0004020202020204" pitchFamily="34" charset="0"/>
                <a:ea typeface="+mn-ea"/>
                <a:cs typeface="+mn-cs"/>
              </a:defRPr>
            </a:pPr>
            <a:r>
              <a:rPr lang="tr-TR"/>
              <a:t>YEREL ÇALIŞAN</a:t>
            </a:r>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tx2">
                  <a:lumMod val="75000"/>
                </a:schemeClr>
              </a:solidFill>
              <a:latin typeface="Aptos" panose="020B0004020202020204" pitchFamily="34" charset="0"/>
              <a:ea typeface="+mn-ea"/>
              <a:cs typeface="+mn-cs"/>
            </a:defRPr>
          </a:pPr>
          <a:endParaRPr lang="tr-TR"/>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85E-40F7-9F0A-0C03C6D9DFB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85E-40F7-9F0A-0C03C6D9DFB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85E-40F7-9F0A-0C03C6D9DFBD}"/>
              </c:ext>
            </c:extLst>
          </c:dPt>
          <c:dLbls>
            <c:spPr>
              <a:noFill/>
              <a:ln>
                <a:noFill/>
              </a:ln>
              <a:effectLst/>
            </c:spPr>
            <c:txPr>
              <a:bodyPr rot="0" spcFirstLastPara="1" vertOverflow="ellipsis" vert="horz" wrap="square" anchor="ctr" anchorCtr="1"/>
              <a:lstStyle/>
              <a:p>
                <a:pPr>
                  <a:defRPr sz="2400" b="0" i="0" u="none" strike="noStrike" kern="1200" baseline="0">
                    <a:solidFill>
                      <a:schemeClr val="tx2">
                        <a:lumMod val="75000"/>
                      </a:schemeClr>
                    </a:solidFill>
                    <a:latin typeface="Aptos" panose="020B0004020202020204" pitchFamily="34" charset="0"/>
                    <a:ea typeface="+mn-ea"/>
                    <a:cs typeface="+mn-cs"/>
                  </a:defRPr>
                </a:pPr>
                <a:endParaRPr lang="tr-TR"/>
              </a:p>
            </c:txPr>
            <c:showLegendKey val="0"/>
            <c:showVal val="0"/>
            <c:showCatName val="0"/>
            <c:showSerName val="0"/>
            <c:showPercent val="1"/>
            <c:showBubbleSize val="0"/>
            <c:showLeaderLines val="0"/>
            <c:extLst>
              <c:ext xmlns:c15="http://schemas.microsoft.com/office/drawing/2012/chart" uri="{CE6537A1-D6FC-4f65-9D91-7224C49458BB}"/>
            </c:extLst>
          </c:dLbls>
          <c:cat>
            <c:strRef>
              <c:f>Sayfa1!$E$12:$G$12</c:f>
              <c:strCache>
                <c:ptCount val="3"/>
                <c:pt idx="0">
                  <c:v>LOJMANDA KONAKLAYAN</c:v>
                </c:pt>
                <c:pt idx="1">
                  <c:v>ALANYADA KONAKLAYAN</c:v>
                </c:pt>
                <c:pt idx="2">
                  <c:v>MANAVGAT</c:v>
                </c:pt>
              </c:strCache>
            </c:strRef>
          </c:cat>
          <c:val>
            <c:numRef>
              <c:f>Sayfa1!$E$13:$G$13</c:f>
              <c:numCache>
                <c:formatCode>General</c:formatCode>
                <c:ptCount val="3"/>
                <c:pt idx="0">
                  <c:v>69</c:v>
                </c:pt>
                <c:pt idx="1">
                  <c:v>114</c:v>
                </c:pt>
                <c:pt idx="2">
                  <c:v>1</c:v>
                </c:pt>
              </c:numCache>
            </c:numRef>
          </c:val>
          <c:extLst>
            <c:ext xmlns:c16="http://schemas.microsoft.com/office/drawing/2014/chart" uri="{C3380CC4-5D6E-409C-BE32-E72D297353CC}">
              <c16:uniqueId val="{00000006-285E-40F7-9F0A-0C03C6D9DFBD}"/>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1.8929827167830437E-2"/>
          <c:y val="0.8241234844873867"/>
          <c:w val="0.97561708088375743"/>
          <c:h val="0.14523453487246937"/>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2">
                  <a:lumMod val="75000"/>
                </a:schemeClr>
              </a:solidFill>
              <a:latin typeface="Aptos" panose="020B0004020202020204" pitchFamily="34" charset="0"/>
              <a:ea typeface="+mn-ea"/>
              <a:cs typeface="+mn-cs"/>
            </a:defRPr>
          </a:pPr>
          <a:endParaRPr lang="tr-TR"/>
        </a:p>
      </c:txPr>
    </c:legend>
    <c:plotVisOnly val="1"/>
    <c:dispBlanksAs val="gap"/>
    <c:showDLblsOverMax val="0"/>
  </c:chart>
  <c:spPr>
    <a:noFill/>
    <a:ln>
      <a:noFill/>
    </a:ln>
    <a:effectLst/>
  </c:spPr>
  <c:txPr>
    <a:bodyPr/>
    <a:lstStyle/>
    <a:p>
      <a:pPr>
        <a:defRPr sz="1600">
          <a:solidFill>
            <a:schemeClr val="tx2">
              <a:lumMod val="75000"/>
            </a:schemeClr>
          </a:solidFill>
          <a:latin typeface="Aptos" panose="020B0004020202020204" pitchFamily="34" charset="0"/>
        </a:defRPr>
      </a:pPr>
      <a:endParaRPr lang="tr-T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tx1">
                    <a:lumMod val="65000"/>
                    <a:lumOff val="35000"/>
                  </a:schemeClr>
                </a:solidFill>
                <a:latin typeface="Aptos" panose="020B0004020202020204" pitchFamily="34" charset="0"/>
                <a:ea typeface="+mn-ea"/>
                <a:cs typeface="+mn-cs"/>
              </a:defRPr>
            </a:pPr>
            <a:r>
              <a:rPr lang="tr-TR"/>
              <a:t>ÇALIŞANLARIN YAŞ ARALIKLARI</a:t>
            </a:r>
          </a:p>
        </c:rich>
      </c:tx>
      <c:overlay val="0"/>
      <c:spPr>
        <a:noFill/>
        <a:ln>
          <a:noFill/>
        </a:ln>
        <a:effectLst/>
      </c:spPr>
      <c:txPr>
        <a:bodyPr rot="0" spcFirstLastPara="1" vertOverflow="ellipsis" vert="horz" wrap="square" anchor="ctr" anchorCtr="1"/>
        <a:lstStyle/>
        <a:p>
          <a:pPr>
            <a:defRPr sz="2160" b="0" i="0" u="none" strike="noStrike" kern="1200" spc="0" baseline="0">
              <a:solidFill>
                <a:schemeClr val="tx1">
                  <a:lumMod val="65000"/>
                  <a:lumOff val="35000"/>
                </a:schemeClr>
              </a:solidFill>
              <a:latin typeface="Aptos" panose="020B0004020202020204" pitchFamily="34" charset="0"/>
              <a:ea typeface="+mn-ea"/>
              <a:cs typeface="+mn-cs"/>
            </a:defRPr>
          </a:pPr>
          <a:endParaRPr lang="tr-TR"/>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E62-41D1-BA79-3674538EF8C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E62-41D1-BA79-3674538EF8C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E62-41D1-BA79-3674538EF8C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E62-41D1-BA79-3674538EF8C3}"/>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1E62-41D1-BA79-3674538EF8C3}"/>
              </c:ext>
            </c:extLst>
          </c:dPt>
          <c:dLbls>
            <c:spPr>
              <a:noFill/>
              <a:ln>
                <a:noFill/>
              </a:ln>
              <a:effectLst/>
            </c:spPr>
            <c:txPr>
              <a:bodyPr rot="0" spcFirstLastPara="1" vertOverflow="ellipsis" vert="horz" wrap="square" anchor="ctr" anchorCtr="1"/>
              <a:lstStyle/>
              <a:p>
                <a:pPr>
                  <a:defRPr sz="2400" b="0" i="0" u="none" strike="noStrike" kern="1200" baseline="0">
                    <a:solidFill>
                      <a:schemeClr val="tx1">
                        <a:lumMod val="75000"/>
                        <a:lumOff val="25000"/>
                      </a:schemeClr>
                    </a:solidFill>
                    <a:latin typeface="Aptos" panose="020B0004020202020204" pitchFamily="34" charset="0"/>
                    <a:ea typeface="+mn-ea"/>
                    <a:cs typeface="+mn-cs"/>
                  </a:defRPr>
                </a:pPr>
                <a:endParaRPr lang="tr-TR"/>
              </a:p>
            </c:txPr>
            <c:showLegendKey val="0"/>
            <c:showVal val="0"/>
            <c:showCatName val="0"/>
            <c:showSerName val="0"/>
            <c:showPercent val="1"/>
            <c:showBubbleSize val="0"/>
            <c:showLeaderLines val="0"/>
            <c:extLst>
              <c:ext xmlns:c15="http://schemas.microsoft.com/office/drawing/2012/chart" uri="{CE6537A1-D6FC-4f65-9D91-7224C49458BB}"/>
            </c:extLst>
          </c:dLbls>
          <c:cat>
            <c:strRef>
              <c:f>Sayfa1!$S$3:$W$3</c:f>
              <c:strCache>
                <c:ptCount val="5"/>
                <c:pt idx="0">
                  <c:v>18-25 YAŞ</c:v>
                </c:pt>
                <c:pt idx="1">
                  <c:v>26-35 YAŞ</c:v>
                </c:pt>
                <c:pt idx="2">
                  <c:v>36-45  YAŞ</c:v>
                </c:pt>
                <c:pt idx="3">
                  <c:v>46-55 YAŞ</c:v>
                </c:pt>
                <c:pt idx="4">
                  <c:v>55 üzeri</c:v>
                </c:pt>
              </c:strCache>
            </c:strRef>
          </c:cat>
          <c:val>
            <c:numRef>
              <c:f>Sayfa1!$S$4:$W$4</c:f>
              <c:numCache>
                <c:formatCode>General</c:formatCode>
                <c:ptCount val="5"/>
                <c:pt idx="0">
                  <c:v>66</c:v>
                </c:pt>
                <c:pt idx="1">
                  <c:v>43</c:v>
                </c:pt>
                <c:pt idx="2">
                  <c:v>33</c:v>
                </c:pt>
                <c:pt idx="3">
                  <c:v>29</c:v>
                </c:pt>
                <c:pt idx="4">
                  <c:v>10</c:v>
                </c:pt>
              </c:numCache>
            </c:numRef>
          </c:val>
          <c:extLst>
            <c:ext xmlns:c16="http://schemas.microsoft.com/office/drawing/2014/chart" uri="{C3380CC4-5D6E-409C-BE32-E72D297353CC}">
              <c16:uniqueId val="{0000000A-1E62-41D1-BA79-3674538EF8C3}"/>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3.0311413775980706E-2"/>
          <c:y val="0.84672790084899885"/>
          <c:w val="0.91858715165801785"/>
          <c:h val="0.12549432673099464"/>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Aptos" panose="020B0004020202020204" pitchFamily="34" charset="0"/>
              <a:ea typeface="+mn-ea"/>
              <a:cs typeface="+mn-cs"/>
            </a:defRPr>
          </a:pPr>
          <a:endParaRPr lang="tr-T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latin typeface="Aptos" panose="020B0004020202020204" pitchFamily="34" charset="0"/>
        </a:defRPr>
      </a:pPr>
      <a:endParaRPr lang="tr-T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46DB8F-A813-4321-8C91-142634D10D89}" type="datetimeFigureOut">
              <a:rPr lang="tr-TR" smtClean="0"/>
              <a:t>13.06.2025</a:t>
            </a:fld>
            <a:endParaRPr lang="tr-TR"/>
          </a:p>
        </p:txBody>
      </p:sp>
      <p:sp>
        <p:nvSpPr>
          <p:cNvPr id="4" name="Slayt Görüntüsü Yer Tutucusu 3"/>
          <p:cNvSpPr>
            <a:spLocks noGrp="1" noRot="1" noChangeAspect="1"/>
          </p:cNvSpPr>
          <p:nvPr>
            <p:ph type="sldImg" idx="2"/>
          </p:nvPr>
        </p:nvSpPr>
        <p:spPr>
          <a:xfrm>
            <a:off x="2360613" y="1143000"/>
            <a:ext cx="2136775"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397CAE-650B-4AA8-9F7D-CB4BF2F3D400}" type="slidenum">
              <a:rPr lang="tr-TR" smtClean="0"/>
              <a:t>‹#›</a:t>
            </a:fld>
            <a:endParaRPr lang="tr-TR"/>
          </a:p>
        </p:txBody>
      </p:sp>
    </p:spTree>
    <p:extLst>
      <p:ext uri="{BB962C8B-B14F-4D97-AF65-F5344CB8AC3E}">
        <p14:creationId xmlns:p14="http://schemas.microsoft.com/office/powerpoint/2010/main" val="33052962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1E397CAE-650B-4AA8-9F7D-CB4BF2F3D400}" type="slidenum">
              <a:rPr lang="tr-TR" smtClean="0"/>
              <a:t>10</a:t>
            </a:fld>
            <a:endParaRPr lang="tr-TR"/>
          </a:p>
        </p:txBody>
      </p:sp>
    </p:spTree>
    <p:extLst>
      <p:ext uri="{BB962C8B-B14F-4D97-AF65-F5344CB8AC3E}">
        <p14:creationId xmlns:p14="http://schemas.microsoft.com/office/powerpoint/2010/main" val="60439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1E397CAE-650B-4AA8-9F7D-CB4BF2F3D400}" type="slidenum">
              <a:rPr lang="tr-TR" smtClean="0"/>
              <a:t>33</a:t>
            </a:fld>
            <a:endParaRPr lang="tr-TR"/>
          </a:p>
        </p:txBody>
      </p:sp>
    </p:spTree>
    <p:extLst>
      <p:ext uri="{BB962C8B-B14F-4D97-AF65-F5344CB8AC3E}">
        <p14:creationId xmlns:p14="http://schemas.microsoft.com/office/powerpoint/2010/main" val="31815439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514350" y="3077283"/>
            <a:ext cx="5829300" cy="2123369"/>
          </a:xfrm>
        </p:spPr>
        <p:txBody>
          <a:bodyPr/>
          <a:lstStyle/>
          <a:p>
            <a:r>
              <a:rPr lang="tr-TR"/>
              <a:t>Asıl başlık stili için tıklatın</a:t>
            </a:r>
          </a:p>
        </p:txBody>
      </p:sp>
      <p:sp>
        <p:nvSpPr>
          <p:cNvPr id="3" name="2 Alt Başlık"/>
          <p:cNvSpPr>
            <a:spLocks noGrp="1"/>
          </p:cNvSpPr>
          <p:nvPr>
            <p:ph type="subTitle" idx="1"/>
          </p:nvPr>
        </p:nvSpPr>
        <p:spPr>
          <a:xfrm>
            <a:off x="1028700" y="5613400"/>
            <a:ext cx="4800600" cy="2531533"/>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tıklatın</a:t>
            </a:r>
          </a:p>
        </p:txBody>
      </p:sp>
      <p:sp>
        <p:nvSpPr>
          <p:cNvPr id="4" name="3 Veri Yer Tutucusu"/>
          <p:cNvSpPr>
            <a:spLocks noGrp="1"/>
          </p:cNvSpPr>
          <p:nvPr>
            <p:ph type="dt" sz="half" idx="10"/>
          </p:nvPr>
        </p:nvSpPr>
        <p:spPr/>
        <p:txBody>
          <a:bodyPr/>
          <a:lstStyle/>
          <a:p>
            <a:fld id="{A23720DD-5B6D-40BF-8493-A6B52D484E6B}" type="datetimeFigureOut">
              <a:rPr lang="tr-TR" smtClean="0"/>
              <a:t>13.06.2025</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Dikey Metin Yer Tutucusu"/>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p>
            <a:fld id="{A23720DD-5B6D-40BF-8493-A6B52D484E6B}" type="datetimeFigureOut">
              <a:rPr lang="tr-TR" smtClean="0"/>
              <a:t>13.06.2025</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4972050" y="396701"/>
            <a:ext cx="1543050" cy="8452203"/>
          </a:xfrm>
        </p:spPr>
        <p:txBody>
          <a:bodyPr vert="eaVert"/>
          <a:lstStyle/>
          <a:p>
            <a:r>
              <a:rPr lang="tr-TR"/>
              <a:t>Asıl başlık stili için tıklatın</a:t>
            </a:r>
          </a:p>
        </p:txBody>
      </p:sp>
      <p:sp>
        <p:nvSpPr>
          <p:cNvPr id="3" name="2 Dikey Metin Yer Tutucusu"/>
          <p:cNvSpPr>
            <a:spLocks noGrp="1"/>
          </p:cNvSpPr>
          <p:nvPr>
            <p:ph type="body" orient="vert" idx="1"/>
          </p:nvPr>
        </p:nvSpPr>
        <p:spPr>
          <a:xfrm>
            <a:off x="342900" y="396701"/>
            <a:ext cx="4514850" cy="8452203"/>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p>
            <a:fld id="{A23720DD-5B6D-40BF-8493-A6B52D484E6B}" type="datetimeFigureOut">
              <a:rPr lang="tr-TR" smtClean="0"/>
              <a:t>13.06.2025</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İçerik Yer Tutucusu"/>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p>
            <a:fld id="{A23720DD-5B6D-40BF-8493-A6B52D484E6B}" type="datetimeFigureOut">
              <a:rPr lang="tr-TR" smtClean="0"/>
              <a:t>13.06.2025</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541735" y="6365524"/>
            <a:ext cx="5829300" cy="1967442"/>
          </a:xfrm>
        </p:spPr>
        <p:txBody>
          <a:bodyPr anchor="t"/>
          <a:lstStyle>
            <a:lvl1pPr algn="l">
              <a:defRPr sz="4000" b="1" cap="all"/>
            </a:lvl1pPr>
          </a:lstStyle>
          <a:p>
            <a:r>
              <a:rPr lang="tr-TR"/>
              <a:t>Asıl başlık stili için tıklatın</a:t>
            </a:r>
          </a:p>
        </p:txBody>
      </p:sp>
      <p:sp>
        <p:nvSpPr>
          <p:cNvPr id="3" name="2 Metin Yer Tutucusu"/>
          <p:cNvSpPr>
            <a:spLocks noGrp="1"/>
          </p:cNvSpPr>
          <p:nvPr>
            <p:ph type="body" idx="1"/>
          </p:nvPr>
        </p:nvSpPr>
        <p:spPr>
          <a:xfrm>
            <a:off x="541735" y="4198586"/>
            <a:ext cx="5829300" cy="21669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3 Veri Yer Tutucusu"/>
          <p:cNvSpPr>
            <a:spLocks noGrp="1"/>
          </p:cNvSpPr>
          <p:nvPr>
            <p:ph type="dt" sz="half" idx="10"/>
          </p:nvPr>
        </p:nvSpPr>
        <p:spPr/>
        <p:txBody>
          <a:bodyPr/>
          <a:lstStyle/>
          <a:p>
            <a:fld id="{A23720DD-5B6D-40BF-8493-A6B52D484E6B}" type="datetimeFigureOut">
              <a:rPr lang="tr-TR" smtClean="0"/>
              <a:t>13.06.2025</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İçerik Yer Tutucusu"/>
          <p:cNvSpPr>
            <a:spLocks noGrp="1"/>
          </p:cNvSpPr>
          <p:nvPr>
            <p:ph sz="half" idx="1"/>
          </p:nvPr>
        </p:nvSpPr>
        <p:spPr>
          <a:xfrm>
            <a:off x="342900" y="2311402"/>
            <a:ext cx="3028950" cy="653750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İçerik Yer Tutucusu"/>
          <p:cNvSpPr>
            <a:spLocks noGrp="1"/>
          </p:cNvSpPr>
          <p:nvPr>
            <p:ph sz="half" idx="2"/>
          </p:nvPr>
        </p:nvSpPr>
        <p:spPr>
          <a:xfrm>
            <a:off x="3486150" y="2311402"/>
            <a:ext cx="3028950" cy="653750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4 Veri Yer Tutucusu"/>
          <p:cNvSpPr>
            <a:spLocks noGrp="1"/>
          </p:cNvSpPr>
          <p:nvPr>
            <p:ph type="dt" sz="half" idx="10"/>
          </p:nvPr>
        </p:nvSpPr>
        <p:spPr/>
        <p:txBody>
          <a:bodyPr/>
          <a:lstStyle/>
          <a:p>
            <a:fld id="{A23720DD-5B6D-40BF-8493-A6B52D484E6B}" type="datetimeFigureOut">
              <a:rPr lang="tr-TR" smtClean="0"/>
              <a:t>13.06.2025</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a:t>Asıl başlık stili için tıklatın</a:t>
            </a:r>
          </a:p>
        </p:txBody>
      </p:sp>
      <p:sp>
        <p:nvSpPr>
          <p:cNvPr id="3" name="2 Metin Yer Tutucusu"/>
          <p:cNvSpPr>
            <a:spLocks noGrp="1"/>
          </p:cNvSpPr>
          <p:nvPr>
            <p:ph type="body" idx="1"/>
          </p:nvPr>
        </p:nvSpPr>
        <p:spPr>
          <a:xfrm>
            <a:off x="342900" y="2217385"/>
            <a:ext cx="3030141" cy="924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3 İçerik Yer Tutucusu"/>
          <p:cNvSpPr>
            <a:spLocks noGrp="1"/>
          </p:cNvSpPr>
          <p:nvPr>
            <p:ph sz="half" idx="2"/>
          </p:nvPr>
        </p:nvSpPr>
        <p:spPr>
          <a:xfrm>
            <a:off x="342900" y="3141486"/>
            <a:ext cx="3030141"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4 Metin Yer Tutucusu"/>
          <p:cNvSpPr>
            <a:spLocks noGrp="1"/>
          </p:cNvSpPr>
          <p:nvPr>
            <p:ph type="body" sz="quarter" idx="3"/>
          </p:nvPr>
        </p:nvSpPr>
        <p:spPr>
          <a:xfrm>
            <a:off x="3483769" y="2217385"/>
            <a:ext cx="3031332" cy="924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5 İçerik Yer Tutucusu"/>
          <p:cNvSpPr>
            <a:spLocks noGrp="1"/>
          </p:cNvSpPr>
          <p:nvPr>
            <p:ph sz="quarter" idx="4"/>
          </p:nvPr>
        </p:nvSpPr>
        <p:spPr>
          <a:xfrm>
            <a:off x="3483769" y="3141486"/>
            <a:ext cx="3031332"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6 Veri Yer Tutucusu"/>
          <p:cNvSpPr>
            <a:spLocks noGrp="1"/>
          </p:cNvSpPr>
          <p:nvPr>
            <p:ph type="dt" sz="half" idx="10"/>
          </p:nvPr>
        </p:nvSpPr>
        <p:spPr/>
        <p:txBody>
          <a:bodyPr/>
          <a:lstStyle/>
          <a:p>
            <a:fld id="{A23720DD-5B6D-40BF-8493-A6B52D484E6B}" type="datetimeFigureOut">
              <a:rPr lang="tr-TR" smtClean="0"/>
              <a:t>13.06.2025</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Veri Yer Tutucusu"/>
          <p:cNvSpPr>
            <a:spLocks noGrp="1"/>
          </p:cNvSpPr>
          <p:nvPr>
            <p:ph type="dt" sz="half" idx="10"/>
          </p:nvPr>
        </p:nvSpPr>
        <p:spPr/>
        <p:txBody>
          <a:bodyPr/>
          <a:lstStyle/>
          <a:p>
            <a:fld id="{A23720DD-5B6D-40BF-8493-A6B52D484E6B}" type="datetimeFigureOut">
              <a:rPr lang="tr-TR" smtClean="0"/>
              <a:t>13.06.2025</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A23720DD-5B6D-40BF-8493-A6B52D484E6B}" type="datetimeFigureOut">
              <a:rPr lang="tr-TR" smtClean="0"/>
              <a:t>13.06.2025</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342900" y="394405"/>
            <a:ext cx="2256235" cy="1678517"/>
          </a:xfrm>
        </p:spPr>
        <p:txBody>
          <a:bodyPr anchor="b"/>
          <a:lstStyle>
            <a:lvl1pPr algn="l">
              <a:defRPr sz="2000" b="1"/>
            </a:lvl1pPr>
          </a:lstStyle>
          <a:p>
            <a:r>
              <a:rPr lang="tr-TR"/>
              <a:t>Asıl başlık stili için tıklatın</a:t>
            </a:r>
          </a:p>
        </p:txBody>
      </p:sp>
      <p:sp>
        <p:nvSpPr>
          <p:cNvPr id="3" name="2 İçerik Yer Tutucusu"/>
          <p:cNvSpPr>
            <a:spLocks noGrp="1"/>
          </p:cNvSpPr>
          <p:nvPr>
            <p:ph idx="1"/>
          </p:nvPr>
        </p:nvSpPr>
        <p:spPr>
          <a:xfrm>
            <a:off x="2681288" y="394408"/>
            <a:ext cx="3833812" cy="845449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Metin Yer Tutucusu"/>
          <p:cNvSpPr>
            <a:spLocks noGrp="1"/>
          </p:cNvSpPr>
          <p:nvPr>
            <p:ph type="body" sz="half" idx="2"/>
          </p:nvPr>
        </p:nvSpPr>
        <p:spPr>
          <a:xfrm>
            <a:off x="342900" y="2072924"/>
            <a:ext cx="2256235" cy="677598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4 Veri Yer Tutucusu"/>
          <p:cNvSpPr>
            <a:spLocks noGrp="1"/>
          </p:cNvSpPr>
          <p:nvPr>
            <p:ph type="dt" sz="half" idx="10"/>
          </p:nvPr>
        </p:nvSpPr>
        <p:spPr/>
        <p:txBody>
          <a:bodyPr/>
          <a:lstStyle/>
          <a:p>
            <a:fld id="{A23720DD-5B6D-40BF-8493-A6B52D484E6B}" type="datetimeFigureOut">
              <a:rPr lang="tr-TR" smtClean="0"/>
              <a:t>13.06.2025</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344216" y="6934200"/>
            <a:ext cx="4114800" cy="818622"/>
          </a:xfrm>
        </p:spPr>
        <p:txBody>
          <a:bodyPr anchor="b"/>
          <a:lstStyle>
            <a:lvl1pPr algn="l">
              <a:defRPr sz="2000" b="1"/>
            </a:lvl1pPr>
          </a:lstStyle>
          <a:p>
            <a:r>
              <a:rPr lang="tr-TR"/>
              <a:t>Asıl başlık stili için tıklatın</a:t>
            </a:r>
          </a:p>
        </p:txBody>
      </p:sp>
      <p:sp>
        <p:nvSpPr>
          <p:cNvPr id="3" name="2 Resim Yer Tutucusu"/>
          <p:cNvSpPr>
            <a:spLocks noGrp="1"/>
          </p:cNvSpPr>
          <p:nvPr>
            <p:ph type="pic" idx="1"/>
          </p:nvPr>
        </p:nvSpPr>
        <p:spPr>
          <a:xfrm>
            <a:off x="1344216" y="885119"/>
            <a:ext cx="4114800" cy="594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344216" y="7752822"/>
            <a:ext cx="4114800" cy="116257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4 Veri Yer Tutucusu"/>
          <p:cNvSpPr>
            <a:spLocks noGrp="1"/>
          </p:cNvSpPr>
          <p:nvPr>
            <p:ph type="dt" sz="half" idx="10"/>
          </p:nvPr>
        </p:nvSpPr>
        <p:spPr/>
        <p:txBody>
          <a:bodyPr/>
          <a:lstStyle/>
          <a:p>
            <a:fld id="{A23720DD-5B6D-40BF-8493-A6B52D484E6B}" type="datetimeFigureOut">
              <a:rPr lang="tr-TR" smtClean="0"/>
              <a:t>13.06.2025</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342900" y="396699"/>
            <a:ext cx="6172200" cy="1651000"/>
          </a:xfrm>
          <a:prstGeom prst="rect">
            <a:avLst/>
          </a:prstGeom>
        </p:spPr>
        <p:txBody>
          <a:bodyPr vert="horz" lIns="91440" tIns="45720" rIns="91440" bIns="45720" rtlCol="0" anchor="ctr">
            <a:normAutofit/>
          </a:bodyPr>
          <a:lstStyle/>
          <a:p>
            <a:r>
              <a:rPr lang="tr-TR"/>
              <a:t>Asıl başlık stili için tıklatın</a:t>
            </a:r>
          </a:p>
        </p:txBody>
      </p:sp>
      <p:sp>
        <p:nvSpPr>
          <p:cNvPr id="3" name="2 Metin Yer Tutucusu"/>
          <p:cNvSpPr>
            <a:spLocks noGrp="1"/>
          </p:cNvSpPr>
          <p:nvPr>
            <p:ph type="body" idx="1"/>
          </p:nvPr>
        </p:nvSpPr>
        <p:spPr>
          <a:xfrm>
            <a:off x="342900" y="2311402"/>
            <a:ext cx="6172200" cy="6537502"/>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2"/>
          </p:nvPr>
        </p:nvSpPr>
        <p:spPr>
          <a:xfrm>
            <a:off x="342900" y="9181397"/>
            <a:ext cx="1600200" cy="527403"/>
          </a:xfrm>
          <a:prstGeom prst="rect">
            <a:avLst/>
          </a:prstGeom>
        </p:spPr>
        <p:txBody>
          <a:bodyPr vert="horz" lIns="91440" tIns="45720" rIns="91440" bIns="45720" rtlCol="0" anchor="ctr"/>
          <a:lstStyle>
            <a:lvl1pPr algn="l">
              <a:defRPr sz="1200">
                <a:solidFill>
                  <a:schemeClr val="tx1">
                    <a:tint val="75000"/>
                  </a:schemeClr>
                </a:solidFill>
              </a:defRPr>
            </a:lvl1pPr>
          </a:lstStyle>
          <a:p>
            <a:fld id="{A23720DD-5B6D-40BF-8493-A6B52D484E6B}" type="datetimeFigureOut">
              <a:rPr lang="tr-TR" smtClean="0"/>
              <a:t>13.06.2025</a:t>
            </a:fld>
            <a:endParaRPr lang="tr-TR"/>
          </a:p>
        </p:txBody>
      </p:sp>
      <p:sp>
        <p:nvSpPr>
          <p:cNvPr id="5" name="4 Altbilgi Yer Tutucusu"/>
          <p:cNvSpPr>
            <a:spLocks noGrp="1"/>
          </p:cNvSpPr>
          <p:nvPr>
            <p:ph type="ftr" sz="quarter" idx="3"/>
          </p:nvPr>
        </p:nvSpPr>
        <p:spPr>
          <a:xfrm>
            <a:off x="2343150" y="9181397"/>
            <a:ext cx="2171700" cy="52740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5 Slayt Numarası Yer Tutucusu"/>
          <p:cNvSpPr>
            <a:spLocks noGrp="1"/>
          </p:cNvSpPr>
          <p:nvPr>
            <p:ph type="sldNum" sz="quarter" idx="4"/>
          </p:nvPr>
        </p:nvSpPr>
        <p:spPr>
          <a:xfrm>
            <a:off x="4914900" y="9181397"/>
            <a:ext cx="1600200" cy="527403"/>
          </a:xfrm>
          <a:prstGeom prst="rect">
            <a:avLst/>
          </a:prstGeom>
        </p:spPr>
        <p:txBody>
          <a:bodyPr vert="horz" lIns="91440" tIns="45720" rIns="91440" bIns="45720" rtlCol="0" anchor="ctr"/>
          <a:lstStyle>
            <a:lvl1pPr algn="r">
              <a:defRPr sz="1200">
                <a:solidFill>
                  <a:schemeClr val="tx1">
                    <a:tint val="75000"/>
                  </a:schemeClr>
                </a:solidFill>
              </a:defRPr>
            </a:lvl1pPr>
          </a:lstStyle>
          <a:p>
            <a:fld id="{F302176B-0E47-46AC-8F43-DAB4B8A37D06}" type="slidenum">
              <a:rPr lang="tr-TR" smtClean="0"/>
              <a:t>‹#›</a:t>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hyperlink" Target="https://en.wikipedia.org/wiki/Syria" TargetMode="External"/><Relationship Id="rId2" Type="http://schemas.openxmlformats.org/officeDocument/2006/relationships/image" Target="../media/image16.jfif"/><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9.jpg"/><Relationship Id="rId4" Type="http://schemas.openxmlformats.org/officeDocument/2006/relationships/hyperlink" Target="https://en.wikipedia.org/wiki/Shipyard"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fif"/><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hyperlink" Target="https://tr.wikipedia.org/wiki/Antalya_(il)" TargetMode="External"/><Relationship Id="rId2" Type="http://schemas.openxmlformats.org/officeDocument/2006/relationships/image" Target="../media/image21.jfif"/><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fif"/><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7.jpg"/><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2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1.jfif"/><Relationship Id="rId7" Type="http://schemas.openxmlformats.org/officeDocument/2006/relationships/image" Target="../media/image55.jfif"/><Relationship Id="rId2" Type="http://schemas.openxmlformats.org/officeDocument/2006/relationships/image" Target="../media/image50.jpg"/><Relationship Id="rId1" Type="http://schemas.openxmlformats.org/officeDocument/2006/relationships/slideLayout" Target="../slideLayouts/slideLayout2.xml"/><Relationship Id="rId6" Type="http://schemas.openxmlformats.org/officeDocument/2006/relationships/image" Target="../media/image54.jfif"/><Relationship Id="rId5" Type="http://schemas.openxmlformats.org/officeDocument/2006/relationships/image" Target="../media/image53.jfif"/><Relationship Id="rId4" Type="http://schemas.openxmlformats.org/officeDocument/2006/relationships/image" Target="../media/image52.jfif"/></Relationships>
</file>

<file path=ppt/slides/_rels/slide28.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7.jfif"/><Relationship Id="rId7" Type="http://schemas.openxmlformats.org/officeDocument/2006/relationships/image" Target="../media/image61.jfif"/><Relationship Id="rId2" Type="http://schemas.openxmlformats.org/officeDocument/2006/relationships/image" Target="../media/image56.jpg"/><Relationship Id="rId1" Type="http://schemas.openxmlformats.org/officeDocument/2006/relationships/slideLayout" Target="../slideLayouts/slideLayout2.xml"/><Relationship Id="rId6" Type="http://schemas.openxmlformats.org/officeDocument/2006/relationships/image" Target="../media/image60.jfif"/><Relationship Id="rId5" Type="http://schemas.openxmlformats.org/officeDocument/2006/relationships/image" Target="../media/image59.jfif"/><Relationship Id="rId4" Type="http://schemas.openxmlformats.org/officeDocument/2006/relationships/image" Target="../media/image58.jfif"/></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jpg"/><Relationship Id="rId4" Type="http://schemas.openxmlformats.org/officeDocument/2006/relationships/image" Target="../media/image64.jpg"/></Relationships>
</file>

<file path=ppt/slides/_rels/slide3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G"/><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33.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62.jpg"/><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41.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62.jpg"/><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42.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62.jpg"/><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4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62.jpg"/><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4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62.jp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45.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image" Target="../media/image90.jpg"/><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4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100.jpeg"/><Relationship Id="rId5" Type="http://schemas.openxmlformats.org/officeDocument/2006/relationships/image" Target="../media/image99.png"/><Relationship Id="rId4" Type="http://schemas.openxmlformats.org/officeDocument/2006/relationships/image" Target="../media/image98.png"/></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t="-2000" b="-2000"/>
          </a:stretch>
        </a:blipFill>
        <a:effectLst/>
      </p:bgPr>
    </p:bg>
    <p:spTree>
      <p:nvGrpSpPr>
        <p:cNvPr id="1" name=""/>
        <p:cNvGrpSpPr/>
        <p:nvPr/>
      </p:nvGrpSpPr>
      <p:grpSpPr>
        <a:xfrm>
          <a:off x="0" y="0"/>
          <a:ext cx="0" cy="0"/>
          <a:chOff x="0" y="0"/>
          <a:chExt cx="0" cy="0"/>
        </a:xfrm>
      </p:grpSpPr>
      <p:sp>
        <p:nvSpPr>
          <p:cNvPr id="3" name="Alt Başlık 2"/>
          <p:cNvSpPr>
            <a:spLocks noGrp="1"/>
          </p:cNvSpPr>
          <p:nvPr>
            <p:ph type="subTitle" idx="1"/>
          </p:nvPr>
        </p:nvSpPr>
        <p:spPr>
          <a:xfrm>
            <a:off x="116632" y="416497"/>
            <a:ext cx="6741368" cy="3456384"/>
          </a:xfrm>
        </p:spPr>
        <p:txBody>
          <a:bodyPr>
            <a:normAutofit/>
          </a:bodyPr>
          <a:lstStyle/>
          <a:p>
            <a:r>
              <a:rPr lang="tr-TR" sz="4000" b="1" dirty="0">
                <a:solidFill>
                  <a:schemeClr val="tx1"/>
                </a:solidFill>
                <a:latin typeface="Aptos" panose="020B0004020202020204" pitchFamily="34" charset="0"/>
              </a:rPr>
              <a:t>SÜRDÜRÜLEBİLİRLİK </a:t>
            </a:r>
          </a:p>
          <a:p>
            <a:r>
              <a:rPr lang="tr-TR" sz="4000" b="1" dirty="0">
                <a:solidFill>
                  <a:schemeClr val="tx1"/>
                </a:solidFill>
                <a:latin typeface="Aptos" panose="020B0004020202020204" pitchFamily="34" charset="0"/>
              </a:rPr>
              <a:t>EL KİTABI</a:t>
            </a:r>
          </a:p>
          <a:p>
            <a:r>
              <a:rPr lang="tr-TR" sz="4000" b="1" dirty="0">
                <a:solidFill>
                  <a:schemeClr val="tx1"/>
                </a:solidFill>
                <a:latin typeface="Aptos" panose="020B0004020202020204" pitchFamily="34" charset="0"/>
              </a:rPr>
              <a:t>WYNDHAM ALANYA OTEL</a:t>
            </a:r>
          </a:p>
          <a:p>
            <a:r>
              <a:rPr lang="tr-TR" sz="4000" b="1" dirty="0">
                <a:solidFill>
                  <a:schemeClr val="tx1"/>
                </a:solidFill>
                <a:latin typeface="Aptos" panose="020B0004020202020204" pitchFamily="34" charset="0"/>
              </a:rPr>
              <a:t>SUSTAINABILITY MANUAL</a:t>
            </a:r>
          </a:p>
        </p:txBody>
      </p:sp>
      <p:sp>
        <p:nvSpPr>
          <p:cNvPr id="5" name="Alt Başlık 2"/>
          <p:cNvSpPr txBox="1">
            <a:spLocks/>
          </p:cNvSpPr>
          <p:nvPr/>
        </p:nvSpPr>
        <p:spPr>
          <a:xfrm>
            <a:off x="566683" y="8049344"/>
            <a:ext cx="5562618" cy="1275225"/>
          </a:xfrm>
          <a:prstGeom prst="rect">
            <a:avLst/>
          </a:prstGeom>
        </p:spPr>
        <p:txBody>
          <a:bodyPr vert="horz" lIns="91440" tIns="45720" rIns="91440" bIns="45720" rtlCol="0">
            <a:normAutofit fontScale="700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tr-TR" dirty="0">
              <a:solidFill>
                <a:schemeClr val="tx1"/>
              </a:solidFill>
              <a:latin typeface="Didot" pitchFamily="50" charset="-94"/>
            </a:endParaRPr>
          </a:p>
          <a:p>
            <a:r>
              <a:rPr lang="tr-TR" b="1" dirty="0">
                <a:solidFill>
                  <a:schemeClr val="accent3">
                    <a:lumMod val="50000"/>
                  </a:schemeClr>
                </a:solidFill>
                <a:latin typeface="Didot" pitchFamily="50" charset="-94"/>
              </a:rPr>
              <a:t> </a:t>
            </a:r>
            <a:r>
              <a:rPr lang="tr-TR" sz="7500" b="1" dirty="0">
                <a:solidFill>
                  <a:schemeClr val="tx1"/>
                </a:solidFill>
                <a:latin typeface="Aptos" panose="020B0004020202020204" pitchFamily="34" charset="0"/>
              </a:rPr>
              <a:t>2025</a:t>
            </a:r>
          </a:p>
        </p:txBody>
      </p:sp>
    </p:spTree>
    <p:extLst>
      <p:ext uri="{BB962C8B-B14F-4D97-AF65-F5344CB8AC3E}">
        <p14:creationId xmlns:p14="http://schemas.microsoft.com/office/powerpoint/2010/main" val="16239576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2000"/>
            <a:lum/>
          </a:blip>
          <a:srcRect/>
          <a:stretch>
            <a:fillRect l="-76000" r="-79000" b="-12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569111" y="0"/>
            <a:ext cx="5956233" cy="833882"/>
          </a:xfrm>
        </p:spPr>
        <p:txBody>
          <a:bodyPr>
            <a:normAutofit/>
          </a:bodyPr>
          <a:lstStyle/>
          <a:p>
            <a:r>
              <a:rPr lang="tr-TR" sz="4000" dirty="0">
                <a:latin typeface="Aptos" panose="020B0004020202020204" pitchFamily="34" charset="0"/>
              </a:rPr>
              <a:t>ALANYA KALESİ</a:t>
            </a:r>
          </a:p>
        </p:txBody>
      </p:sp>
      <p:sp>
        <p:nvSpPr>
          <p:cNvPr id="3" name="İçerik Yer Tutucusu 2"/>
          <p:cNvSpPr>
            <a:spLocks noGrp="1"/>
          </p:cNvSpPr>
          <p:nvPr>
            <p:ph idx="1"/>
          </p:nvPr>
        </p:nvSpPr>
        <p:spPr>
          <a:xfrm>
            <a:off x="0" y="3872880"/>
            <a:ext cx="6741311" cy="6033120"/>
          </a:xfrm>
        </p:spPr>
        <p:txBody>
          <a:bodyPr>
            <a:noAutofit/>
          </a:bodyPr>
          <a:lstStyle/>
          <a:p>
            <a:pPr indent="0" algn="just">
              <a:lnSpc>
                <a:spcPct val="107000"/>
              </a:lnSpc>
              <a:spcAft>
                <a:spcPts val="800"/>
              </a:spcAft>
              <a:buNone/>
            </a:pPr>
            <a:r>
              <a:rPr lang="tr-TR" sz="17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a:effectLst/>
                <a:latin typeface="Aptos" panose="020B0004020202020204" pitchFamily="34" charset="0"/>
                <a:ea typeface="Calibri" panose="020F0502020204030204" pitchFamily="34" charset="0"/>
                <a:cs typeface="Times New Roman" panose="02020603050405020304" pitchFamily="18" charset="0"/>
              </a:rPr>
              <a:t>Alanya Kalesi, </a:t>
            </a:r>
            <a:r>
              <a:rPr lang="tr-TR" sz="1800" kern="100" dirty="0">
                <a:latin typeface="Aptos" panose="020B0004020202020204" pitchFamily="34" charset="0"/>
                <a:ea typeface="Calibri" panose="020F0502020204030204" pitchFamily="34" charset="0"/>
                <a:cs typeface="Times New Roman" panose="02020603050405020304" pitchFamily="18" charset="0"/>
              </a:rPr>
              <a:t>A</a:t>
            </a:r>
            <a:r>
              <a:rPr lang="tr-TR" sz="1800" kern="100" dirty="0">
                <a:effectLst/>
                <a:latin typeface="Aptos" panose="020B0004020202020204" pitchFamily="34" charset="0"/>
                <a:ea typeface="Calibri" panose="020F0502020204030204" pitchFamily="34" charset="0"/>
                <a:cs typeface="Times New Roman" panose="02020603050405020304" pitchFamily="18" charset="0"/>
              </a:rPr>
              <a:t>ntalya'nın ilçesi Alanya'nın simgelerinden biri olan kale. Denizden yaklaşık olarak 250 metre kadar yükselen bir yarımada üzerinde bulunmaktadır. Surlarının uzunluğu toplam olarak 6,5 kilometredir. Eski dönemlerde </a:t>
            </a:r>
            <a:r>
              <a:rPr lang="tr-TR" sz="1800" kern="100" dirty="0" err="1">
                <a:effectLst/>
                <a:latin typeface="Aptos" panose="020B0004020202020204" pitchFamily="34" charset="0"/>
                <a:ea typeface="Calibri" panose="020F0502020204030204" pitchFamily="34" charset="0"/>
                <a:cs typeface="Times New Roman" panose="02020603050405020304" pitchFamily="18" charset="0"/>
              </a:rPr>
              <a:t>Kandeleri</a:t>
            </a:r>
            <a:r>
              <a:rPr lang="tr-TR" sz="1800" kern="100" dirty="0">
                <a:effectLst/>
                <a:latin typeface="Aptos" panose="020B0004020202020204" pitchFamily="34" charset="0"/>
                <a:ea typeface="Calibri" panose="020F0502020204030204" pitchFamily="34" charset="0"/>
                <a:cs typeface="Times New Roman" panose="02020603050405020304" pitchFamily="18" charset="0"/>
              </a:rPr>
              <a:t> olarak adlandırılan Alanya yerleşimine kale Helenistik dönemde inşa edilmiştir. Günümüzdeki tarihi dokusu 13. yüzyıl Selçuklu eseri olan kalenin tarihi Helenistik döneme kadar inmektedir. Kale, 1221 yılında kenti alıp yeniden inşa ettiren Selçuklu Sultanı I. Alaeddin Keykubad tarafından yaptırılmıştır. Kalede toplam 83 kule ve 140 burç vardır. Orta Çağ'da surların içinde bulunan kentin su gereksinimini sağlamak üzere 1200 kadar sarnıç yapılmıştır. Sarnıçların bir kısmı hâlen kullanılmaktadır. Surlar, planlı bir şekilde </a:t>
            </a:r>
            <a:r>
              <a:rPr lang="tr-TR" sz="1800" kern="100" dirty="0" err="1">
                <a:effectLst/>
                <a:latin typeface="Aptos" panose="020B0004020202020204" pitchFamily="34" charset="0"/>
                <a:ea typeface="Calibri" panose="020F0502020204030204" pitchFamily="34" charset="0"/>
                <a:cs typeface="Times New Roman" panose="02020603050405020304" pitchFamily="18" charset="0"/>
              </a:rPr>
              <a:t>Ehmedek</a:t>
            </a:r>
            <a:r>
              <a:rPr lang="tr-TR" sz="1800" kern="100" dirty="0">
                <a:effectLst/>
                <a:latin typeface="Aptos" panose="020B0004020202020204" pitchFamily="34" charset="0"/>
                <a:ea typeface="Calibri" panose="020F0502020204030204" pitchFamily="34" charset="0"/>
                <a:cs typeface="Times New Roman" panose="02020603050405020304" pitchFamily="18" charset="0"/>
              </a:rPr>
              <a:t>, </a:t>
            </a:r>
            <a:r>
              <a:rPr lang="tr-TR" sz="1800" kern="100" dirty="0" err="1">
                <a:effectLst/>
                <a:latin typeface="Aptos" panose="020B0004020202020204" pitchFamily="34" charset="0"/>
                <a:ea typeface="Calibri" panose="020F0502020204030204" pitchFamily="34" charset="0"/>
                <a:cs typeface="Times New Roman" panose="02020603050405020304" pitchFamily="18" charset="0"/>
              </a:rPr>
              <a:t>İçkale</a:t>
            </a:r>
            <a:r>
              <a:rPr lang="tr-TR" sz="1800" kern="100" dirty="0">
                <a:effectLst/>
                <a:latin typeface="Aptos" panose="020B0004020202020204" pitchFamily="34" charset="0"/>
                <a:ea typeface="Calibri" panose="020F0502020204030204" pitchFamily="34" charset="0"/>
                <a:cs typeface="Times New Roman" panose="02020603050405020304" pitchFamily="18" charset="0"/>
              </a:rPr>
              <a:t>, Adam Atacağı, </a:t>
            </a:r>
            <a:r>
              <a:rPr lang="tr-TR" sz="1800" kern="100" dirty="0" err="1">
                <a:effectLst/>
                <a:latin typeface="Aptos" panose="020B0004020202020204" pitchFamily="34" charset="0"/>
                <a:ea typeface="Calibri" panose="020F0502020204030204" pitchFamily="34" charset="0"/>
                <a:cs typeface="Times New Roman" panose="02020603050405020304" pitchFamily="18" charset="0"/>
              </a:rPr>
              <a:t>Cilvarda</a:t>
            </a:r>
            <a:r>
              <a:rPr lang="tr-TR" sz="1800" kern="100" dirty="0">
                <a:effectLst/>
                <a:latin typeface="Aptos" panose="020B0004020202020204" pitchFamily="34" charset="0"/>
                <a:ea typeface="Calibri" panose="020F0502020204030204" pitchFamily="34" charset="0"/>
                <a:cs typeface="Times New Roman" panose="02020603050405020304" pitchFamily="18" charset="0"/>
              </a:rPr>
              <a:t> burnu, Arap Evliyası ve Esat Burcu'nu takiben Tophane ile </a:t>
            </a:r>
            <a:r>
              <a:rPr lang="tr-TR" sz="1800" kern="100" dirty="0" err="1">
                <a:effectLst/>
                <a:latin typeface="Aptos" panose="020B0004020202020204" pitchFamily="34" charset="0"/>
                <a:ea typeface="Calibri" panose="020F0502020204030204" pitchFamily="34" charset="0"/>
                <a:cs typeface="Times New Roman" panose="02020603050405020304" pitchFamily="18" charset="0"/>
              </a:rPr>
              <a:t>Tersane'yi</a:t>
            </a:r>
            <a:r>
              <a:rPr lang="tr-TR" sz="1800" kern="100" dirty="0">
                <a:effectLst/>
                <a:latin typeface="Aptos" panose="020B0004020202020204" pitchFamily="34" charset="0"/>
                <a:ea typeface="Calibri" panose="020F0502020204030204" pitchFamily="34" charset="0"/>
                <a:cs typeface="Times New Roman" panose="02020603050405020304" pitchFamily="18" charset="0"/>
              </a:rPr>
              <a:t> geçip </a:t>
            </a:r>
            <a:r>
              <a:rPr lang="tr-TR" sz="1800" kern="100" dirty="0" err="1">
                <a:effectLst/>
                <a:latin typeface="Aptos" panose="020B0004020202020204" pitchFamily="34" charset="0"/>
                <a:ea typeface="Calibri" panose="020F0502020204030204" pitchFamily="34" charset="0"/>
                <a:cs typeface="Times New Roman" panose="02020603050405020304" pitchFamily="18" charset="0"/>
              </a:rPr>
              <a:t>Kızılkule'de</a:t>
            </a:r>
            <a:r>
              <a:rPr lang="tr-TR" sz="1800" kern="100" dirty="0">
                <a:effectLst/>
                <a:latin typeface="Aptos" panose="020B0004020202020204" pitchFamily="34" charset="0"/>
                <a:ea typeface="Calibri" panose="020F0502020204030204" pitchFamily="34" charset="0"/>
                <a:cs typeface="Times New Roman" panose="02020603050405020304" pitchFamily="18" charset="0"/>
              </a:rPr>
              <a:t> bitecek şekilde yapılmıştır.</a:t>
            </a:r>
          </a:p>
          <a:p>
            <a:pPr indent="0" algn="just">
              <a:lnSpc>
                <a:spcPct val="107000"/>
              </a:lnSpc>
              <a:spcAft>
                <a:spcPts val="800"/>
              </a:spcAft>
              <a:buNone/>
            </a:pPr>
            <a:endParaRPr lang="tr-TR" sz="1700" kern="100" dirty="0">
              <a:latin typeface="Calibri" panose="020F0502020204030204" pitchFamily="34" charset="0"/>
              <a:ea typeface="Calibri" panose="020F0502020204030204" pitchFamily="34" charset="0"/>
              <a:cs typeface="Times New Roman" panose="02020603050405020304" pitchFamily="18" charset="0"/>
            </a:endParaRPr>
          </a:p>
          <a:p>
            <a:pPr indent="0" algn="just">
              <a:lnSpc>
                <a:spcPct val="107000"/>
              </a:lnSpc>
              <a:spcAft>
                <a:spcPts val="800"/>
              </a:spcAft>
              <a:buNone/>
            </a:pPr>
            <a:endParaRPr lang="tr-TR" sz="1700" kern="100" dirty="0">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tr-TR" sz="1800" dirty="0"/>
          </a:p>
        </p:txBody>
      </p:sp>
      <p:pic>
        <p:nvPicPr>
          <p:cNvPr id="4" name="Resim 3">
            <a:extLst>
              <a:ext uri="{FF2B5EF4-FFF2-40B4-BE49-F238E27FC236}">
                <a16:creationId xmlns:a16="http://schemas.microsoft.com/office/drawing/2014/main" id="{86FC9CDD-E49D-6D92-3ADA-0A46C1A502C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3685" y="833882"/>
            <a:ext cx="4853940" cy="2895600"/>
          </a:xfrm>
          <a:prstGeom prst="rect">
            <a:avLst/>
          </a:prstGeom>
          <a:noFill/>
          <a:ln>
            <a:noFill/>
          </a:ln>
        </p:spPr>
      </p:pic>
      <p:pic>
        <p:nvPicPr>
          <p:cNvPr id="5" name="Resim 4">
            <a:extLst>
              <a:ext uri="{FF2B5EF4-FFF2-40B4-BE49-F238E27FC236}">
                <a16:creationId xmlns:a16="http://schemas.microsoft.com/office/drawing/2014/main" id="{14C6C604-48C1-1335-8A9C-128FA7970F2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89250" y="8553400"/>
            <a:ext cx="1079500" cy="1107440"/>
          </a:xfrm>
          <a:prstGeom prst="rect">
            <a:avLst/>
          </a:prstGeom>
          <a:noFill/>
          <a:ln>
            <a:noFill/>
          </a:ln>
        </p:spPr>
      </p:pic>
    </p:spTree>
    <p:extLst>
      <p:ext uri="{BB962C8B-B14F-4D97-AF65-F5344CB8AC3E}">
        <p14:creationId xmlns:p14="http://schemas.microsoft.com/office/powerpoint/2010/main" val="17308934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2000"/>
            <a:lum/>
          </a:blip>
          <a:srcRect/>
          <a:stretch>
            <a:fillRect t="-3000" b="-15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378903" y="79904"/>
            <a:ext cx="6172200" cy="651972"/>
          </a:xfrm>
        </p:spPr>
        <p:txBody>
          <a:bodyPr>
            <a:normAutofit fontScale="90000"/>
          </a:bodyPr>
          <a:lstStyle/>
          <a:p>
            <a:r>
              <a:rPr lang="tr-TR" sz="4000" dirty="0">
                <a:latin typeface="Aptos" panose="020B0004020202020204" pitchFamily="34" charset="0"/>
              </a:rPr>
              <a:t>ALANYA KIZILKULE</a:t>
            </a:r>
          </a:p>
        </p:txBody>
      </p:sp>
      <p:sp>
        <p:nvSpPr>
          <p:cNvPr id="3" name="İçerik Yer Tutucusu 2"/>
          <p:cNvSpPr>
            <a:spLocks noGrp="1"/>
          </p:cNvSpPr>
          <p:nvPr>
            <p:ph idx="1"/>
          </p:nvPr>
        </p:nvSpPr>
        <p:spPr>
          <a:xfrm>
            <a:off x="152636" y="4448944"/>
            <a:ext cx="6552727" cy="4032449"/>
          </a:xfrm>
        </p:spPr>
        <p:txBody>
          <a:bodyPr>
            <a:noAutofit/>
          </a:bodyPr>
          <a:lstStyle/>
          <a:p>
            <a:pPr indent="449580" algn="ctr">
              <a:lnSpc>
                <a:spcPct val="107000"/>
              </a:lnSpc>
              <a:spcAft>
                <a:spcPts val="800"/>
              </a:spcAft>
              <a:buNone/>
            </a:pPr>
            <a:r>
              <a:rPr lang="tr-TR" sz="1800" kern="100" dirty="0">
                <a:effectLst/>
                <a:latin typeface="Aptos" panose="020B0004020202020204" pitchFamily="34" charset="0"/>
                <a:ea typeface="Calibri" panose="020F0502020204030204" pitchFamily="34" charset="0"/>
                <a:cs typeface="Times New Roman" panose="02020603050405020304" pitchFamily="18" charset="0"/>
              </a:rPr>
              <a:t>Kızıl Kule, Türkiye’nin Alanya şehrinde bulunan tarihi bir kuledir. </a:t>
            </a:r>
            <a:r>
              <a:rPr lang="tr-TR" sz="1800" kern="100" dirty="0">
                <a:latin typeface="Aptos" panose="020B0004020202020204" pitchFamily="34" charset="0"/>
                <a:ea typeface="Calibri" panose="020F0502020204030204" pitchFamily="34" charset="0"/>
                <a:cs typeface="Times New Roman" panose="02020603050405020304" pitchFamily="18" charset="0"/>
              </a:rPr>
              <a:t>Yapı</a:t>
            </a:r>
            <a:r>
              <a:rPr lang="tr-TR" sz="1800" kern="100" dirty="0">
                <a:effectLst/>
                <a:latin typeface="Aptos" panose="020B0004020202020204" pitchFamily="34" charset="0"/>
                <a:ea typeface="Calibri" panose="020F0502020204030204" pitchFamily="34" charset="0"/>
                <a:cs typeface="Times New Roman" panose="02020603050405020304" pitchFamily="18" charset="0"/>
              </a:rPr>
              <a:t> şehrin simgesi olarak kabul edilir ve şehrin bayrağında kullanılır.</a:t>
            </a:r>
          </a:p>
          <a:p>
            <a:pPr marL="0" indent="0" algn="ctr">
              <a:lnSpc>
                <a:spcPct val="107000"/>
              </a:lnSpc>
              <a:spcAft>
                <a:spcPts val="800"/>
              </a:spcAft>
              <a:buNone/>
            </a:pPr>
            <a:r>
              <a:rPr lang="tr-TR" sz="1800" kern="100" dirty="0">
                <a:effectLst/>
                <a:latin typeface="Aptos" panose="020B0004020202020204" pitchFamily="34" charset="0"/>
                <a:ea typeface="Calibri" panose="020F0502020204030204" pitchFamily="34" charset="0"/>
                <a:cs typeface="Times New Roman" panose="02020603050405020304" pitchFamily="18" charset="0"/>
              </a:rPr>
              <a:t>Yapının inşası Anadolu Selçuklu Sultanı  I. Alaeddin Keykubad’ın erken saltanatında başlamış ve 1226'da tamamlanmıştır. Sultan, binayı tamamlamak için usta mimar Ebu Ali Reha</a:t>
            </a:r>
            <a:r>
              <a:rPr lang="tr-TR" sz="1800" kern="100" dirty="0">
                <a:effectLst/>
                <a:latin typeface="Aptos" panose="020B0004020202020204" pitchFamily="34" charset="0"/>
                <a:ea typeface="Calibri" panose="020F0502020204030204" pitchFamily="34" charset="0"/>
                <a:cs typeface="Times New Roman" panose="02020603050405020304" pitchFamily="18" charset="0"/>
                <a:hlinkClick r:id="rId3" tooltip="Suriye">
                  <a:extLst>
                    <a:ext uri="{A12FA001-AC4F-418D-AE19-62706E023703}">
                      <ahyp:hlinkClr xmlns:ahyp="http://schemas.microsoft.com/office/drawing/2018/hyperlinkcolor" val="tx"/>
                    </a:ext>
                  </a:extLst>
                </a:hlinkClick>
              </a:rPr>
              <a:t>’</a:t>
            </a:r>
            <a:r>
              <a:rPr lang="tr-TR" sz="1800" kern="100" dirty="0">
                <a:effectLst/>
                <a:latin typeface="Aptos" panose="020B0004020202020204" pitchFamily="34" charset="0"/>
                <a:ea typeface="Calibri" panose="020F0502020204030204" pitchFamily="34" charset="0"/>
                <a:cs typeface="Times New Roman" panose="02020603050405020304" pitchFamily="18" charset="0"/>
              </a:rPr>
              <a:t>yı Suriye</a:t>
            </a:r>
            <a:r>
              <a:rPr lang="tr-TR" sz="1800" kern="100" dirty="0">
                <a:latin typeface="Aptos" panose="020B0004020202020204" pitchFamily="34" charset="0"/>
                <a:ea typeface="Calibri" panose="020F0502020204030204" pitchFamily="34" charset="0"/>
                <a:cs typeface="Times New Roman" panose="02020603050405020304" pitchFamily="18" charset="0"/>
              </a:rPr>
              <a:t>’nin Halep</a:t>
            </a:r>
            <a:r>
              <a:rPr lang="tr-TR" sz="1800" kern="100" dirty="0">
                <a:effectLst/>
                <a:latin typeface="Aptos" panose="020B0004020202020204" pitchFamily="34" charset="0"/>
                <a:ea typeface="Calibri" panose="020F0502020204030204" pitchFamily="34" charset="0"/>
                <a:cs typeface="Times New Roman" panose="02020603050405020304" pitchFamily="18" charset="0"/>
              </a:rPr>
              <a:t> kentinden Alanya'ya getirmiştir.  Sekizgen kırmızı tuğla kule , 1221'den kalma </a:t>
            </a:r>
            <a:r>
              <a:rPr lang="tr-TR" sz="1800" kern="100" dirty="0" err="1">
                <a:effectLst/>
                <a:latin typeface="Aptos" panose="020B0004020202020204" pitchFamily="34" charset="0"/>
                <a:ea typeface="Calibri" panose="020F0502020204030204" pitchFamily="34" charset="0"/>
                <a:cs typeface="Times New Roman" panose="02020603050405020304" pitchFamily="18" charset="0"/>
              </a:rPr>
              <a:t>Tersane</a:t>
            </a:r>
            <a:r>
              <a:rPr lang="tr-TR" sz="1800" kern="100" dirty="0" err="1">
                <a:effectLst/>
                <a:latin typeface="Aptos" panose="020B0004020202020204" pitchFamily="34" charset="0"/>
                <a:ea typeface="Calibri" panose="020F0502020204030204" pitchFamily="34" charset="0"/>
                <a:cs typeface="Times New Roman" panose="02020603050405020304" pitchFamily="18" charset="0"/>
                <a:hlinkClick r:id="rId4" tooltip="Tersane">
                  <a:extLst>
                    <a:ext uri="{A12FA001-AC4F-418D-AE19-62706E023703}">
                      <ahyp:hlinkClr xmlns:ahyp="http://schemas.microsoft.com/office/drawing/2018/hyperlinkcolor" val="tx"/>
                    </a:ext>
                  </a:extLst>
                </a:hlinkClick>
              </a:rPr>
              <a:t>’</a:t>
            </a:r>
            <a:r>
              <a:rPr lang="tr-TR" sz="1800" kern="100" dirty="0" err="1">
                <a:effectLst/>
                <a:latin typeface="Aptos" panose="020B0004020202020204" pitchFamily="34" charset="0"/>
                <a:ea typeface="Calibri" panose="020F0502020204030204" pitchFamily="34" charset="0"/>
                <a:cs typeface="Times New Roman" panose="02020603050405020304" pitchFamily="18" charset="0"/>
              </a:rPr>
              <a:t>yi</a:t>
            </a:r>
            <a:r>
              <a:rPr lang="tr-TR" sz="1800" kern="100" dirty="0">
                <a:effectLst/>
                <a:latin typeface="Aptos" panose="020B0004020202020204" pitchFamily="34" charset="0"/>
                <a:ea typeface="Calibri" panose="020F0502020204030204" pitchFamily="34" charset="0"/>
                <a:cs typeface="Times New Roman" panose="02020603050405020304" pitchFamily="18" charset="0"/>
              </a:rPr>
              <a:t> korumaktadır. İsmi, yapımında kullandığı daha kırmızı renkli tuğladan gelmektedir. Ortaçağ askeri mimarisinin en güzel örneklerinden biri olmaya devam etmektedir ve şehrin en iyi korunmuş Selçuklu binasıdır.  </a:t>
            </a:r>
            <a:endParaRPr lang="tr-TR" sz="1800" kern="100" dirty="0">
              <a:latin typeface="Aptos" panose="020B000402020202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endParaRPr lang="tr-TR" sz="1800" kern="100" dirty="0">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endParaRPr lang="tr-TR" sz="1800" kern="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7" name="Resim 6">
            <a:extLst>
              <a:ext uri="{FF2B5EF4-FFF2-40B4-BE49-F238E27FC236}">
                <a16:creationId xmlns:a16="http://schemas.microsoft.com/office/drawing/2014/main" id="{31B77689-66F7-65AE-107F-8AA0C61311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5003" y="1019908"/>
            <a:ext cx="5760000" cy="3141004"/>
          </a:xfrm>
          <a:prstGeom prst="rect">
            <a:avLst/>
          </a:prstGeom>
        </p:spPr>
      </p:pic>
      <p:pic>
        <p:nvPicPr>
          <p:cNvPr id="8" name="Resim 7">
            <a:extLst>
              <a:ext uri="{FF2B5EF4-FFF2-40B4-BE49-F238E27FC236}">
                <a16:creationId xmlns:a16="http://schemas.microsoft.com/office/drawing/2014/main" id="{F826F0FB-D969-564D-4EBB-5805CF8B83FB}"/>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68960" y="8445671"/>
            <a:ext cx="1079500" cy="1070610"/>
          </a:xfrm>
          <a:prstGeom prst="rect">
            <a:avLst/>
          </a:prstGeom>
          <a:noFill/>
          <a:ln>
            <a:noFill/>
          </a:ln>
        </p:spPr>
      </p:pic>
    </p:spTree>
    <p:extLst>
      <p:ext uri="{BB962C8B-B14F-4D97-AF65-F5344CB8AC3E}">
        <p14:creationId xmlns:p14="http://schemas.microsoft.com/office/powerpoint/2010/main" val="16591533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2000"/>
            <a:lum/>
          </a:blip>
          <a:srcRect/>
          <a:stretch>
            <a:fillRect l="-94000" r="-94000" b="-18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342899" y="36659"/>
            <a:ext cx="6172200" cy="667869"/>
          </a:xfrm>
        </p:spPr>
        <p:txBody>
          <a:bodyPr>
            <a:noAutofit/>
          </a:bodyPr>
          <a:lstStyle/>
          <a:p>
            <a:r>
              <a:rPr lang="tr-TR" sz="4000" dirty="0">
                <a:latin typeface="Aptos" panose="020B0004020202020204" pitchFamily="34" charset="0"/>
              </a:rPr>
              <a:t>ALANYA TELEFERİK</a:t>
            </a:r>
          </a:p>
        </p:txBody>
      </p:sp>
      <p:sp>
        <p:nvSpPr>
          <p:cNvPr id="3" name="İçerik Yer Tutucusu 2"/>
          <p:cNvSpPr>
            <a:spLocks noGrp="1"/>
          </p:cNvSpPr>
          <p:nvPr>
            <p:ph idx="1"/>
          </p:nvPr>
        </p:nvSpPr>
        <p:spPr>
          <a:xfrm>
            <a:off x="279514" y="5673080"/>
            <a:ext cx="6298969" cy="4680521"/>
          </a:xfrm>
        </p:spPr>
        <p:txBody>
          <a:bodyPr>
            <a:noAutofit/>
          </a:bodyPr>
          <a:lstStyle/>
          <a:p>
            <a:pPr marL="0" indent="0" algn="just">
              <a:buNone/>
            </a:pPr>
            <a:r>
              <a:rPr lang="tr-TR" sz="1800" dirty="0"/>
              <a:t>	</a:t>
            </a:r>
            <a:r>
              <a:rPr lang="tr-TR" sz="1800" dirty="0">
                <a:latin typeface="Aptos" panose="020B0004020202020204" pitchFamily="34" charset="0"/>
              </a:rPr>
              <a:t>Alanya Teleferik, doğanın içine zarafetle yerleştirilmiş teknolojisi ile “ekolojiye duyarlı bir ulaşım” sunuyor. Yapım ve işletiminin her aşamasında çevreyi koruma ve doğal kaynakları hesaplı tüketme konusunda büyük özen gösteriliyor. Ekolojik ulaşım araçlarının tüm avantajlarını bünyesinde barındırıyor. Her türlü hava koşulunda çalışabilecek şekilde tasarlanan Alanya Teleferik sistemi, yağmur, rüzgâr, yüksek sıcaklık gibi koşullarda kesintisiz çalışmaya devam edebiliyor.</a:t>
            </a:r>
          </a:p>
          <a:p>
            <a:pPr marL="0" indent="0" algn="just">
              <a:buNone/>
            </a:pPr>
            <a:endParaRPr lang="tr-TR" sz="1800" dirty="0"/>
          </a:p>
          <a:p>
            <a:pPr marL="0" indent="0" algn="just">
              <a:buNone/>
            </a:pPr>
            <a:endParaRPr lang="tr-TR" sz="1800" dirty="0"/>
          </a:p>
          <a:p>
            <a:pPr marL="0" indent="0" algn="just">
              <a:buNone/>
            </a:pPr>
            <a:endParaRPr lang="tr-TR" sz="1800" dirty="0"/>
          </a:p>
          <a:p>
            <a:pPr marL="0" indent="0" algn="just">
              <a:buNone/>
            </a:pPr>
            <a:endParaRPr lang="tr-TR" sz="1800" dirty="0"/>
          </a:p>
        </p:txBody>
      </p:sp>
      <p:pic>
        <p:nvPicPr>
          <p:cNvPr id="5" name="Resim 4">
            <a:extLst>
              <a:ext uri="{FF2B5EF4-FFF2-40B4-BE49-F238E27FC236}">
                <a16:creationId xmlns:a16="http://schemas.microsoft.com/office/drawing/2014/main" id="{73E4AAD1-A625-FCCA-1A67-435670874E4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6632" y="704528"/>
            <a:ext cx="6624736" cy="4507233"/>
          </a:xfrm>
          <a:prstGeom prst="rect">
            <a:avLst/>
          </a:prstGeom>
          <a:noFill/>
          <a:ln>
            <a:noFill/>
          </a:ln>
        </p:spPr>
      </p:pic>
      <p:pic>
        <p:nvPicPr>
          <p:cNvPr id="6" name="Resim 5">
            <a:extLst>
              <a:ext uri="{FF2B5EF4-FFF2-40B4-BE49-F238E27FC236}">
                <a16:creationId xmlns:a16="http://schemas.microsoft.com/office/drawing/2014/main" id="{0A635355-0456-7BCC-8D10-2DF92417410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88999" y="8143758"/>
            <a:ext cx="1080000" cy="1057714"/>
          </a:xfrm>
          <a:prstGeom prst="rect">
            <a:avLst/>
          </a:prstGeom>
          <a:noFill/>
          <a:ln>
            <a:noFill/>
          </a:ln>
        </p:spPr>
      </p:pic>
    </p:spTree>
    <p:extLst>
      <p:ext uri="{BB962C8B-B14F-4D97-AF65-F5344CB8AC3E}">
        <p14:creationId xmlns:p14="http://schemas.microsoft.com/office/powerpoint/2010/main" val="38675863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2000"/>
            <a:lum/>
          </a:blip>
          <a:srcRect/>
          <a:stretch>
            <a:fillRect l="-59000" r="-59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499980" y="94389"/>
            <a:ext cx="6172200" cy="1019908"/>
          </a:xfrm>
        </p:spPr>
        <p:txBody>
          <a:bodyPr>
            <a:normAutofit/>
          </a:bodyPr>
          <a:lstStyle/>
          <a:p>
            <a:r>
              <a:rPr lang="tr-TR" sz="4000" dirty="0">
                <a:latin typeface="Aptos" panose="020B0004020202020204" pitchFamily="34" charset="0"/>
              </a:rPr>
              <a:t>DAMLATAŞ MAĞARASI</a:t>
            </a:r>
          </a:p>
        </p:txBody>
      </p:sp>
      <p:sp>
        <p:nvSpPr>
          <p:cNvPr id="3" name="İçerik Yer Tutucusu 2"/>
          <p:cNvSpPr>
            <a:spLocks noGrp="1"/>
          </p:cNvSpPr>
          <p:nvPr>
            <p:ph idx="1"/>
          </p:nvPr>
        </p:nvSpPr>
        <p:spPr>
          <a:xfrm>
            <a:off x="30311" y="4831740"/>
            <a:ext cx="6641869" cy="3888432"/>
          </a:xfrm>
        </p:spPr>
        <p:txBody>
          <a:bodyPr>
            <a:noAutofit/>
          </a:bodyPr>
          <a:lstStyle/>
          <a:p>
            <a:pPr indent="0" algn="just">
              <a:lnSpc>
                <a:spcPct val="107000"/>
              </a:lnSpc>
              <a:spcAft>
                <a:spcPts val="800"/>
              </a:spcAft>
              <a:buNone/>
            </a:pPr>
            <a:r>
              <a:rPr lang="tr-TR" sz="1800" kern="100" dirty="0">
                <a:effectLst/>
                <a:latin typeface="Aptos" panose="020B0004020202020204" pitchFamily="34" charset="0"/>
                <a:ea typeface="Calibri" panose="020F0502020204030204" pitchFamily="34" charset="0"/>
                <a:cs typeface="Times New Roman" panose="02020603050405020304" pitchFamily="18" charset="0"/>
              </a:rPr>
              <a:t>	Damlataş Mağarası, Antalya</a:t>
            </a:r>
            <a:r>
              <a:rPr lang="tr-TR" sz="1800" kern="100" dirty="0">
                <a:effectLst/>
                <a:latin typeface="Aptos" panose="020B0004020202020204" pitchFamily="34" charset="0"/>
                <a:ea typeface="Calibri" panose="020F0502020204030204" pitchFamily="34" charset="0"/>
                <a:cs typeface="Times New Roman" panose="02020603050405020304" pitchFamily="18" charset="0"/>
                <a:hlinkClick r:id="rId3" tooltip="Antalya (il)">
                  <a:extLst>
                    <a:ext uri="{A12FA001-AC4F-418D-AE19-62706E023703}">
                      <ahyp:hlinkClr xmlns:ahyp="http://schemas.microsoft.com/office/drawing/2018/hyperlinkcolor" val="tx"/>
                    </a:ext>
                  </a:extLst>
                </a:hlinkClick>
              </a:rPr>
              <a:t>’</a:t>
            </a:r>
            <a:r>
              <a:rPr lang="tr-TR" sz="1800" kern="100" dirty="0">
                <a:effectLst/>
                <a:latin typeface="Aptos" panose="020B0004020202020204" pitchFamily="34" charset="0"/>
                <a:ea typeface="Calibri" panose="020F0502020204030204" pitchFamily="34" charset="0"/>
                <a:cs typeface="Times New Roman" panose="02020603050405020304" pitchFamily="18" charset="0"/>
              </a:rPr>
              <a:t>nın Alanya ilçesinde deniz kıyısında bir mağaradır. Alanya şehir merkezine 3 km uzaklıkta ve tarihi Alanya Kalesi’nin batı kıyısında bulunmaktadır. Mağara, sarkıtlardan damlamaya devam eden su damlaları nedeniyle Damlataş adını almıştır.</a:t>
            </a:r>
            <a:r>
              <a:rPr lang="tr-TR" sz="1800" kern="100" baseline="30000" dirty="0">
                <a:effectLst/>
                <a:latin typeface="Aptos" panose="020B0004020202020204" pitchFamily="34" charset="0"/>
                <a:ea typeface="Calibri" panose="020F0502020204030204" pitchFamily="34" charset="0"/>
                <a:cs typeface="Times New Roman" panose="02020603050405020304" pitchFamily="18" charset="0"/>
              </a:rPr>
              <a:t> </a:t>
            </a:r>
            <a:r>
              <a:rPr lang="tr-TR" sz="1800" kern="100" dirty="0">
                <a:effectLst/>
                <a:latin typeface="Aptos" panose="020B0004020202020204" pitchFamily="34" charset="0"/>
                <a:ea typeface="Calibri" panose="020F0502020204030204" pitchFamily="34" charset="0"/>
                <a:cs typeface="Times New Roman" panose="02020603050405020304" pitchFamily="18" charset="0"/>
              </a:rPr>
              <a:t>1948 yılında liman inşaatında kullanılmak üzere taş ocağı olarak tespit olunan bugünkü yerinde, bir dinamit ateşlenmesi sonucu bulunmuştur. Birbirinden güzel binlerce sarkıt ve dikitlerle süslü bu mağara hemen koruma altına alınıp mağara hakkında araştırmalara başlanmıştır ve turizme açılmıştır. Damlataş Mağarası, Türkiye'nin turizme açılan ilk mağarasıdır. </a:t>
            </a:r>
          </a:p>
          <a:p>
            <a:pPr indent="0" algn="just">
              <a:lnSpc>
                <a:spcPct val="107000"/>
              </a:lnSpc>
              <a:spcAft>
                <a:spcPts val="800"/>
              </a:spcAft>
              <a:buNone/>
            </a:pPr>
            <a:endParaRPr lang="tr-TR" sz="1800" kern="100" dirty="0">
              <a:latin typeface="Calibri" panose="020F0502020204030204" pitchFamily="34" charset="0"/>
              <a:ea typeface="Calibri" panose="020F0502020204030204" pitchFamily="34" charset="0"/>
              <a:cs typeface="Times New Roman" panose="02020603050405020304" pitchFamily="18" charset="0"/>
            </a:endParaRPr>
          </a:p>
          <a:p>
            <a:pPr indent="0" algn="just">
              <a:lnSpc>
                <a:spcPct val="107000"/>
              </a:lnSpc>
              <a:spcAft>
                <a:spcPts val="800"/>
              </a:spcAft>
              <a:buNone/>
            </a:pP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Resim 3">
            <a:extLst>
              <a:ext uri="{FF2B5EF4-FFF2-40B4-BE49-F238E27FC236}">
                <a16:creationId xmlns:a16="http://schemas.microsoft.com/office/drawing/2014/main" id="{27B7A814-A5DA-DDF5-F81E-5F4DA4BDFFC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09000" y="1185828"/>
            <a:ext cx="5040000" cy="3385593"/>
          </a:xfrm>
          <a:prstGeom prst="rect">
            <a:avLst/>
          </a:prstGeom>
          <a:noFill/>
          <a:ln>
            <a:noFill/>
          </a:ln>
        </p:spPr>
      </p:pic>
      <p:pic>
        <p:nvPicPr>
          <p:cNvPr id="5" name="Resim 4">
            <a:extLst>
              <a:ext uri="{FF2B5EF4-FFF2-40B4-BE49-F238E27FC236}">
                <a16:creationId xmlns:a16="http://schemas.microsoft.com/office/drawing/2014/main" id="{FF7E1F68-C01E-B34D-98D9-97DAA05A23E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11495" y="8417246"/>
            <a:ext cx="1079500" cy="1126490"/>
          </a:xfrm>
          <a:prstGeom prst="rect">
            <a:avLst/>
          </a:prstGeom>
          <a:noFill/>
          <a:ln>
            <a:noFill/>
          </a:ln>
        </p:spPr>
      </p:pic>
    </p:spTree>
    <p:extLst>
      <p:ext uri="{BB962C8B-B14F-4D97-AF65-F5344CB8AC3E}">
        <p14:creationId xmlns:p14="http://schemas.microsoft.com/office/powerpoint/2010/main" val="39302849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2000"/>
            <a:lum/>
          </a:blip>
          <a:srcRect/>
          <a:stretch>
            <a:fillRect l="-59000" r="-59000" b="-1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404663" y="0"/>
            <a:ext cx="6172200" cy="1019908"/>
          </a:xfrm>
        </p:spPr>
        <p:txBody>
          <a:bodyPr>
            <a:normAutofit/>
          </a:bodyPr>
          <a:lstStyle/>
          <a:p>
            <a:r>
              <a:rPr lang="tr-TR" sz="4000" dirty="0">
                <a:latin typeface="Aptos" panose="020B0004020202020204" pitchFamily="34" charset="0"/>
              </a:rPr>
              <a:t>SİDE ANTİK KENT</a:t>
            </a:r>
          </a:p>
        </p:txBody>
      </p:sp>
      <p:sp>
        <p:nvSpPr>
          <p:cNvPr id="3" name="İçerik Yer Tutucusu 2"/>
          <p:cNvSpPr>
            <a:spLocks noGrp="1"/>
          </p:cNvSpPr>
          <p:nvPr>
            <p:ph idx="1"/>
          </p:nvPr>
        </p:nvSpPr>
        <p:spPr>
          <a:xfrm>
            <a:off x="404663" y="6393161"/>
            <a:ext cx="5981687" cy="2880319"/>
          </a:xfrm>
        </p:spPr>
        <p:txBody>
          <a:bodyPr>
            <a:noAutofit/>
          </a:bodyPr>
          <a:lstStyle/>
          <a:p>
            <a:pPr marL="0" indent="0" algn="just">
              <a:buNone/>
            </a:pPr>
            <a:r>
              <a:rPr lang="tr-TR" sz="1800" dirty="0"/>
              <a:t>	</a:t>
            </a:r>
            <a:r>
              <a:rPr lang="tr-TR" sz="1800" dirty="0">
                <a:latin typeface="Aptos" panose="020B0004020202020204" pitchFamily="34" charset="0"/>
              </a:rPr>
              <a:t>Side antik kenti M.Ö. 7. </a:t>
            </a:r>
            <a:r>
              <a:rPr lang="tr-TR" sz="1800" dirty="0" err="1">
                <a:latin typeface="Aptos" panose="020B0004020202020204" pitchFamily="34" charset="0"/>
              </a:rPr>
              <a:t>yy’da</a:t>
            </a:r>
            <a:r>
              <a:rPr lang="tr-TR" sz="1800" dirty="0">
                <a:latin typeface="Aptos" panose="020B0004020202020204" pitchFamily="34" charset="0"/>
              </a:rPr>
              <a:t> kurulmuş olan tarihin en önemli yerleşim yerleri içerisinde bulunmaktadır. </a:t>
            </a:r>
            <a:r>
              <a:rPr lang="tr-TR" sz="1800" dirty="0" err="1">
                <a:latin typeface="Aptos" panose="020B0004020202020204" pitchFamily="34" charset="0"/>
              </a:rPr>
              <a:t>Pamfilya</a:t>
            </a:r>
            <a:r>
              <a:rPr lang="tr-TR" sz="1800" dirty="0">
                <a:latin typeface="Aptos" panose="020B0004020202020204" pitchFamily="34" charset="0"/>
              </a:rPr>
              <a:t> bölgesine ait olan bu tarihi kent, ilk imparatorluk Lidya Krallığı girmiş ve uzun yıllar bu hükümdarlık içerisinde kalmıştır. Daha sonra Pers Krallığı'na geçiş yapan Side antik kenti, Büyük İskender'in bölgeyi istemesi ile Makedonya Kralına geçmiştir. </a:t>
            </a:r>
          </a:p>
          <a:p>
            <a:pPr marL="0" indent="0" algn="just">
              <a:buNone/>
            </a:pPr>
            <a:endParaRPr lang="tr-TR" sz="1800" dirty="0"/>
          </a:p>
        </p:txBody>
      </p:sp>
      <p:pic>
        <p:nvPicPr>
          <p:cNvPr id="4" name="Resim 3">
            <a:extLst>
              <a:ext uri="{FF2B5EF4-FFF2-40B4-BE49-F238E27FC236}">
                <a16:creationId xmlns:a16="http://schemas.microsoft.com/office/drawing/2014/main" id="{625B4556-2974-26CD-B5ED-6645C22ABF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9651" y="872927"/>
            <a:ext cx="4451709" cy="5472609"/>
          </a:xfrm>
          <a:prstGeom prst="rect">
            <a:avLst/>
          </a:prstGeom>
        </p:spPr>
      </p:pic>
      <p:pic>
        <p:nvPicPr>
          <p:cNvPr id="5" name="Resim 4">
            <a:extLst>
              <a:ext uri="{FF2B5EF4-FFF2-40B4-BE49-F238E27FC236}">
                <a16:creationId xmlns:a16="http://schemas.microsoft.com/office/drawing/2014/main" id="{D021269B-133F-0F8F-A513-768E422189A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89250" y="8409384"/>
            <a:ext cx="1079500" cy="1067435"/>
          </a:xfrm>
          <a:prstGeom prst="rect">
            <a:avLst/>
          </a:prstGeom>
          <a:noFill/>
          <a:ln>
            <a:noFill/>
          </a:ln>
        </p:spPr>
      </p:pic>
    </p:spTree>
    <p:extLst>
      <p:ext uri="{BB962C8B-B14F-4D97-AF65-F5344CB8AC3E}">
        <p14:creationId xmlns:p14="http://schemas.microsoft.com/office/powerpoint/2010/main" val="42779185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l="-94000" r="-79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341867" y="272480"/>
            <a:ext cx="6172200" cy="747428"/>
          </a:xfrm>
        </p:spPr>
        <p:txBody>
          <a:bodyPr>
            <a:normAutofit/>
          </a:bodyPr>
          <a:lstStyle/>
          <a:p>
            <a:r>
              <a:rPr lang="tr-TR" sz="4000" dirty="0">
                <a:latin typeface="Aptos" panose="020B0004020202020204" pitchFamily="34" charset="0"/>
              </a:rPr>
              <a:t>ASPENDOS ANTİK TİYATRO</a:t>
            </a:r>
          </a:p>
        </p:txBody>
      </p:sp>
      <p:sp>
        <p:nvSpPr>
          <p:cNvPr id="3" name="İçerik Yer Tutucusu 2"/>
          <p:cNvSpPr>
            <a:spLocks noGrp="1"/>
          </p:cNvSpPr>
          <p:nvPr>
            <p:ph idx="1"/>
          </p:nvPr>
        </p:nvSpPr>
        <p:spPr>
          <a:xfrm>
            <a:off x="404663" y="5256580"/>
            <a:ext cx="6046607" cy="4032448"/>
          </a:xfrm>
        </p:spPr>
        <p:txBody>
          <a:bodyPr>
            <a:noAutofit/>
          </a:bodyPr>
          <a:lstStyle/>
          <a:p>
            <a:pPr marL="0" indent="0" algn="just">
              <a:buNone/>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kern="100" dirty="0">
                <a:effectLst/>
                <a:latin typeface="Aptos" panose="020B0004020202020204" pitchFamily="34" charset="0"/>
                <a:ea typeface="Calibri" panose="020F0502020204030204" pitchFamily="34" charset="0"/>
                <a:cs typeface="Times New Roman" panose="02020603050405020304" pitchFamily="18" charset="0"/>
              </a:rPr>
              <a:t>Aspendos, Antalya ili Serik ilçesinde bulunan Belkıs köyünde yer alan antik tiyatrosuyla meşhur bir antik kenttir. Aspendos, antik çağın en iyi korunmuş tiyatrosu olan Aspendos Roma Tiyatrosu’na ev sahipliği yapmasıyla bilinir.  Aspendos'un en önemli yapısı tiyatrosudur. Antik tiyatrolar arasında en iyi şekilde korunarak gelmiş bir açık hava tiyatrosudur. Bu tiyatro Anadolu’daki Roma günümüze sahnesi ile ulaşabilen en eski ve sağlam bir örneğidir. Mimarı </a:t>
            </a:r>
            <a:r>
              <a:rPr lang="tr-TR" sz="1800" kern="100" dirty="0" err="1">
                <a:effectLst/>
                <a:latin typeface="Aptos" panose="020B0004020202020204" pitchFamily="34" charset="0"/>
                <a:ea typeface="Calibri" panose="020F0502020204030204" pitchFamily="34" charset="0"/>
                <a:cs typeface="Times New Roman" panose="02020603050405020304" pitchFamily="18" charset="0"/>
              </a:rPr>
              <a:t>Aspendos’lu</a:t>
            </a:r>
            <a:r>
              <a:rPr lang="tr-TR" sz="1800" kern="100" dirty="0">
                <a:effectLst/>
                <a:latin typeface="Aptos" panose="020B0004020202020204" pitchFamily="34" charset="0"/>
                <a:ea typeface="Calibri" panose="020F0502020204030204" pitchFamily="34" charset="0"/>
                <a:cs typeface="Times New Roman" panose="02020603050405020304" pitchFamily="18" charset="0"/>
              </a:rPr>
              <a:t> </a:t>
            </a:r>
            <a:r>
              <a:rPr lang="tr-TR" sz="1800" kern="100" dirty="0" err="1">
                <a:effectLst/>
                <a:latin typeface="Aptos" panose="020B0004020202020204" pitchFamily="34" charset="0"/>
                <a:ea typeface="Calibri" panose="020F0502020204030204" pitchFamily="34" charset="0"/>
                <a:cs typeface="Times New Roman" panose="02020603050405020304" pitchFamily="18" charset="0"/>
              </a:rPr>
              <a:t>Theodorus’un</a:t>
            </a:r>
            <a:r>
              <a:rPr lang="tr-TR" sz="1800" kern="100" dirty="0">
                <a:effectLst/>
                <a:latin typeface="Aptos" panose="020B0004020202020204" pitchFamily="34" charset="0"/>
                <a:ea typeface="Calibri" panose="020F0502020204030204" pitchFamily="34" charset="0"/>
                <a:cs typeface="Times New Roman" panose="02020603050405020304" pitchFamily="18" charset="0"/>
              </a:rPr>
              <a:t>  oğlu Zenon'dur. </a:t>
            </a:r>
          </a:p>
          <a:p>
            <a:pPr marL="0" indent="0" algn="just">
              <a:buNone/>
            </a:pPr>
            <a:endParaRPr lang="tr-TR" sz="1800" dirty="0"/>
          </a:p>
        </p:txBody>
      </p:sp>
      <p:pic>
        <p:nvPicPr>
          <p:cNvPr id="2052" name="Picture 4" descr="C:\Users\kalite\Desktop\CASTİVAL SİSTEM\Travelife\Etiketler\images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1351311"/>
            <a:ext cx="6046607" cy="3629513"/>
          </a:xfrm>
          <a:prstGeom prst="rect">
            <a:avLst/>
          </a:prstGeom>
          <a:noFill/>
          <a:extLst>
            <a:ext uri="{909E8E84-426E-40DD-AFC4-6F175D3DCCD1}">
              <a14:hiddenFill xmlns:a14="http://schemas.microsoft.com/office/drawing/2010/main">
                <a:solidFill>
                  <a:srgbClr val="FFFFFF"/>
                </a:solidFill>
              </a14:hiddenFill>
            </a:ext>
          </a:extLst>
        </p:spPr>
      </p:pic>
      <p:pic>
        <p:nvPicPr>
          <p:cNvPr id="4" name="Resim 3">
            <a:extLst>
              <a:ext uri="{FF2B5EF4-FFF2-40B4-BE49-F238E27FC236}">
                <a16:creationId xmlns:a16="http://schemas.microsoft.com/office/drawing/2014/main" id="{361C23DD-A0FB-D8B6-663E-9371C227765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63660" y="8174603"/>
            <a:ext cx="1079500" cy="1114425"/>
          </a:xfrm>
          <a:prstGeom prst="rect">
            <a:avLst/>
          </a:prstGeom>
          <a:noFill/>
          <a:ln>
            <a:noFill/>
          </a:ln>
        </p:spPr>
      </p:pic>
    </p:spTree>
    <p:extLst>
      <p:ext uri="{BB962C8B-B14F-4D97-AF65-F5344CB8AC3E}">
        <p14:creationId xmlns:p14="http://schemas.microsoft.com/office/powerpoint/2010/main" val="8985141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l="-59000" r="-59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342900" y="272480"/>
            <a:ext cx="6172200" cy="1019908"/>
          </a:xfrm>
        </p:spPr>
        <p:txBody>
          <a:bodyPr>
            <a:normAutofit/>
          </a:bodyPr>
          <a:lstStyle/>
          <a:p>
            <a:r>
              <a:rPr lang="tr-TR" sz="4000" dirty="0">
                <a:latin typeface="Aptos" panose="020B0004020202020204" pitchFamily="34" charset="0"/>
              </a:rPr>
              <a:t>MANAVGAT ŞELALESİ</a:t>
            </a:r>
          </a:p>
        </p:txBody>
      </p:sp>
      <p:sp>
        <p:nvSpPr>
          <p:cNvPr id="3" name="İçerik Yer Tutucusu 2"/>
          <p:cNvSpPr>
            <a:spLocks noGrp="1"/>
          </p:cNvSpPr>
          <p:nvPr>
            <p:ph idx="1"/>
          </p:nvPr>
        </p:nvSpPr>
        <p:spPr>
          <a:xfrm>
            <a:off x="342900" y="5455782"/>
            <a:ext cx="6353845" cy="3528393"/>
          </a:xfrm>
        </p:spPr>
        <p:txBody>
          <a:bodyPr>
            <a:noAutofit/>
          </a:bodyPr>
          <a:lstStyle/>
          <a:p>
            <a:pPr marL="0" indent="0" algn="just">
              <a:buNone/>
            </a:pPr>
            <a:r>
              <a:rPr lang="tr-TR" sz="1800" dirty="0">
                <a:latin typeface="Aptos" panose="020B0004020202020204" pitchFamily="34" charset="0"/>
              </a:rPr>
              <a:t>Manavgat Şelalesi Antalya'nın Manavgat ilçesinde, Manavgat Nehri üzerinde bulunan bir şelaledir. Az bir yükseklikten dökülmesine rağmen geniş bir alan üzerinde yüksek bir debiyle akar. </a:t>
            </a:r>
            <a:r>
              <a:rPr lang="tr-TR" sz="1800" dirty="0">
                <a:effectLst/>
                <a:latin typeface="Aptos" panose="020B0004020202020204" pitchFamily="34" charset="0"/>
                <a:ea typeface="Calibri" panose="020F0502020204030204" pitchFamily="34" charset="0"/>
                <a:cs typeface="Times New Roman" panose="02020603050405020304" pitchFamily="18" charset="0"/>
              </a:rPr>
              <a:t>Manavgat </a:t>
            </a:r>
            <a:r>
              <a:rPr lang="tr-TR" sz="1800" dirty="0" err="1">
                <a:effectLst/>
                <a:latin typeface="Aptos" panose="020B0004020202020204" pitchFamily="34" charset="0"/>
                <a:ea typeface="Calibri" panose="020F0502020204030204" pitchFamily="34" charset="0"/>
                <a:cs typeface="Times New Roman" panose="02020603050405020304" pitchFamily="18" charset="0"/>
              </a:rPr>
              <a:t>şelalesi'nin</a:t>
            </a:r>
            <a:r>
              <a:rPr lang="tr-TR" sz="1800" dirty="0">
                <a:effectLst/>
                <a:latin typeface="Aptos" panose="020B0004020202020204" pitchFamily="34" charset="0"/>
                <a:ea typeface="Calibri" panose="020F0502020204030204" pitchFamily="34" charset="0"/>
                <a:cs typeface="Times New Roman" panose="02020603050405020304" pitchFamily="18" charset="0"/>
              </a:rPr>
              <a:t> çevresinde halk için kullanılabilir piknik alanı ve turistik imkanlar dahilinde canlı balık restoranları gibi faaliyet gösteren mülkiyetler vardır. </a:t>
            </a:r>
            <a:r>
              <a:rPr lang="tr-TR" sz="1800" kern="100" dirty="0">
                <a:effectLst/>
                <a:latin typeface="Aptos" panose="020B0004020202020204" pitchFamily="34" charset="0"/>
                <a:ea typeface="Calibri" panose="020F0502020204030204" pitchFamily="34" charset="0"/>
                <a:cs typeface="Times New Roman" panose="02020603050405020304" pitchFamily="18" charset="0"/>
              </a:rPr>
              <a:t>Manavgat şelalesi, 15 Mart 2023 tarihli Cumhurbaşkanı kararnamesiyle, Potansiyel Doğal Sit Alanının Koruma Statüsünün Değerlendirilmesi Sonucunda, Gösterilen Alanın Kesin Korunacak Hassas Alan Olarak Tescil ve İlanı gerçekleşmiştir.</a:t>
            </a:r>
          </a:p>
          <a:p>
            <a:pPr marL="0" indent="0" algn="just">
              <a:buNone/>
            </a:pPr>
            <a:endParaRPr lang="tr-TR" sz="1800" dirty="0"/>
          </a:p>
          <a:p>
            <a:pPr marL="0" indent="0" algn="just">
              <a:buNone/>
            </a:pPr>
            <a:endParaRPr lang="tr-TR" sz="1800" dirty="0"/>
          </a:p>
        </p:txBody>
      </p:sp>
      <p:pic>
        <p:nvPicPr>
          <p:cNvPr id="4" name="Resim 3">
            <a:extLst>
              <a:ext uri="{FF2B5EF4-FFF2-40B4-BE49-F238E27FC236}">
                <a16:creationId xmlns:a16="http://schemas.microsoft.com/office/drawing/2014/main" id="{1265FB3C-5D67-2832-661A-F3C5A2C02FA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9000" y="1496616"/>
            <a:ext cx="5040000" cy="3782000"/>
          </a:xfrm>
          <a:prstGeom prst="rect">
            <a:avLst/>
          </a:prstGeom>
          <a:noFill/>
          <a:ln>
            <a:noFill/>
          </a:ln>
        </p:spPr>
      </p:pic>
      <p:pic>
        <p:nvPicPr>
          <p:cNvPr id="5" name="Resim 4">
            <a:extLst>
              <a:ext uri="{FF2B5EF4-FFF2-40B4-BE49-F238E27FC236}">
                <a16:creationId xmlns:a16="http://schemas.microsoft.com/office/drawing/2014/main" id="{4C3E31A2-A27C-84A7-DA12-1A7AECAC776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80072" y="8315331"/>
            <a:ext cx="1079500" cy="1092200"/>
          </a:xfrm>
          <a:prstGeom prst="rect">
            <a:avLst/>
          </a:prstGeom>
          <a:noFill/>
          <a:ln>
            <a:noFill/>
          </a:ln>
        </p:spPr>
      </p:pic>
    </p:spTree>
    <p:extLst>
      <p:ext uri="{BB962C8B-B14F-4D97-AF65-F5344CB8AC3E}">
        <p14:creationId xmlns:p14="http://schemas.microsoft.com/office/powerpoint/2010/main" val="546779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000"/>
            <a:lum/>
          </a:blip>
          <a:srcRect/>
          <a:stretch>
            <a:fillRect l="-8000" r="-8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548680" y="169246"/>
            <a:ext cx="6172200" cy="811885"/>
          </a:xfrm>
          <a:blipFill>
            <a:blip r:embed="rId3">
              <a:alphaModFix amt="15000"/>
            </a:blip>
            <a:tile tx="0" ty="0" sx="100000" sy="100000" flip="none" algn="tl"/>
          </a:blipFill>
        </p:spPr>
        <p:txBody>
          <a:bodyPr>
            <a:normAutofit/>
          </a:bodyPr>
          <a:lstStyle/>
          <a:p>
            <a:r>
              <a:rPr lang="tr-TR" sz="3200" b="1" dirty="0">
                <a:latin typeface="Aptos" panose="020B0004020202020204" pitchFamily="34" charset="0"/>
              </a:rPr>
              <a:t>NASIL GİDİLİR?</a:t>
            </a:r>
          </a:p>
        </p:txBody>
      </p:sp>
      <p:sp>
        <p:nvSpPr>
          <p:cNvPr id="3" name="İçerik Yer Tutucusu 2"/>
          <p:cNvSpPr>
            <a:spLocks noGrp="1"/>
          </p:cNvSpPr>
          <p:nvPr>
            <p:ph idx="1"/>
          </p:nvPr>
        </p:nvSpPr>
        <p:spPr>
          <a:xfrm>
            <a:off x="450391" y="920552"/>
            <a:ext cx="6074432" cy="8784976"/>
          </a:xfrm>
        </p:spPr>
        <p:txBody>
          <a:bodyPr>
            <a:noAutofit/>
          </a:bodyPr>
          <a:lstStyle/>
          <a:p>
            <a:pPr marL="0" indent="0" algn="ctr">
              <a:buNone/>
            </a:pPr>
            <a:r>
              <a:rPr lang="tr-TR" sz="1600" b="1" dirty="0">
                <a:latin typeface="Aptos" panose="020B0004020202020204" pitchFamily="34" charset="0"/>
              </a:rPr>
              <a:t>ALANYA KALESİ </a:t>
            </a:r>
          </a:p>
          <a:p>
            <a:pPr marL="0" indent="0" algn="just">
              <a:buNone/>
            </a:pPr>
            <a:r>
              <a:rPr lang="tr-TR" sz="1600" dirty="0">
                <a:latin typeface="Aptos" panose="020B0004020202020204" pitchFamily="34" charset="0"/>
              </a:rPr>
              <a:t>Otelimizin önünden geçen Konaklı otobüslerine binilerek Alanya şehir merkezinde inilir. Kale’ye giden otobüslerle ya da Damlataş’tan Teleferik ile ulaşım sağlanabilir.</a:t>
            </a:r>
            <a:endParaRPr lang="tr-TR" sz="1600" b="1" dirty="0">
              <a:latin typeface="Aptos" panose="020B0004020202020204" pitchFamily="34" charset="0"/>
            </a:endParaRPr>
          </a:p>
          <a:p>
            <a:pPr marL="0" indent="0" algn="ctr">
              <a:buNone/>
            </a:pPr>
            <a:r>
              <a:rPr lang="tr-TR" sz="1600" b="1" dirty="0">
                <a:latin typeface="Aptos" panose="020B0004020202020204" pitchFamily="34" charset="0"/>
              </a:rPr>
              <a:t>ALANYA İSKELE – KIZILKULE </a:t>
            </a:r>
          </a:p>
          <a:p>
            <a:pPr marL="0" indent="0" algn="just">
              <a:buNone/>
            </a:pPr>
            <a:r>
              <a:rPr lang="tr-TR" sz="1600" dirty="0">
                <a:latin typeface="Aptos" panose="020B0004020202020204" pitchFamily="34" charset="0"/>
              </a:rPr>
              <a:t>Otelimizin önünden geçen Konaklı otobüslerine binilerek Alanya şehir merkezinde inilir.  İskeleye giden otobüslerle ulaşım sağlanabilir.</a:t>
            </a:r>
            <a:endParaRPr lang="tr-TR" sz="1600" b="1" dirty="0">
              <a:latin typeface="Aptos" panose="020B0004020202020204" pitchFamily="34" charset="0"/>
            </a:endParaRPr>
          </a:p>
          <a:p>
            <a:pPr marL="0" indent="0" algn="ctr">
              <a:buNone/>
            </a:pPr>
            <a:r>
              <a:rPr lang="tr-TR" sz="1600" b="1" dirty="0">
                <a:latin typeface="Aptos" panose="020B0004020202020204" pitchFamily="34" charset="0"/>
              </a:rPr>
              <a:t>MANAVGAT - SİDE</a:t>
            </a:r>
          </a:p>
          <a:p>
            <a:pPr marL="0" indent="0" algn="just">
              <a:buNone/>
            </a:pPr>
            <a:r>
              <a:rPr lang="tr-TR" sz="1600" dirty="0">
                <a:latin typeface="Aptos" panose="020B0004020202020204" pitchFamily="34" charset="0"/>
              </a:rPr>
              <a:t>Otelimizin önündeki ana caddeden geçen Antalya otobüsleri ile 1,5 saatte Manavgat ve Side merkezine ulaşım sağlanabilir.</a:t>
            </a:r>
            <a:endParaRPr lang="tr-TR" sz="1600" b="1" dirty="0">
              <a:latin typeface="Aptos" panose="020B0004020202020204" pitchFamily="34" charset="0"/>
            </a:endParaRPr>
          </a:p>
          <a:p>
            <a:pPr marL="0" indent="0" algn="ctr">
              <a:buNone/>
            </a:pPr>
            <a:r>
              <a:rPr lang="tr-TR" sz="1600" b="1" dirty="0">
                <a:latin typeface="Aptos" panose="020B0004020202020204" pitchFamily="34" charset="0"/>
              </a:rPr>
              <a:t>ANTALYA</a:t>
            </a:r>
          </a:p>
          <a:p>
            <a:pPr marL="0" indent="0" algn="just">
              <a:buNone/>
            </a:pPr>
            <a:r>
              <a:rPr lang="tr-TR" sz="1600" dirty="0">
                <a:latin typeface="Aptos" panose="020B0004020202020204" pitchFamily="34" charset="0"/>
              </a:rPr>
              <a:t>Otelimizin önündeki ana caddeden geçen otobüsler ile otogara gidilir Antalya otobüsleri 2,5 saatte Antalya merkezine ulaşım sağlanabilir.</a:t>
            </a:r>
          </a:p>
          <a:p>
            <a:pPr marL="0" indent="0" algn="ctr">
              <a:buNone/>
            </a:pPr>
            <a:r>
              <a:rPr lang="tr-TR" sz="1600" b="1" dirty="0">
                <a:latin typeface="Aptos" panose="020B0004020202020204" pitchFamily="34" charset="0"/>
              </a:rPr>
              <a:t>ANTALYA – GAZİPAŞA HAVAALANI</a:t>
            </a:r>
          </a:p>
          <a:p>
            <a:pPr marL="0" indent="0" algn="just">
              <a:buNone/>
            </a:pPr>
            <a:r>
              <a:rPr lang="tr-TR" sz="1600" dirty="0">
                <a:latin typeface="Aptos" panose="020B0004020202020204" pitchFamily="34" charset="0"/>
              </a:rPr>
              <a:t>Otel misafirlerimiz kendi acentelerinin transfer araçları ile 2 saatte Antalya havalimanına ulaşım sağlanabilir.</a:t>
            </a:r>
            <a:endParaRPr lang="tr-TR" sz="1600" b="1" dirty="0">
              <a:latin typeface="Aptos" panose="020B0004020202020204" pitchFamily="34" charset="0"/>
            </a:endParaRPr>
          </a:p>
          <a:p>
            <a:pPr marL="0" indent="0" algn="just">
              <a:buNone/>
            </a:pPr>
            <a:r>
              <a:rPr lang="tr-TR" sz="1600" dirty="0">
                <a:latin typeface="Aptos" panose="020B0004020202020204" pitchFamily="34" charset="0"/>
              </a:rPr>
              <a:t>Otel misafirlerimiz kendi acentelerinin transfer araçları ile 1 saatte Gazipaşa havalimanına ulaşım sağlanabilir.</a:t>
            </a:r>
          </a:p>
          <a:p>
            <a:pPr marL="0" indent="0" algn="ctr">
              <a:buNone/>
            </a:pPr>
            <a:r>
              <a:rPr lang="tr-TR" sz="1600" b="1" dirty="0">
                <a:latin typeface="Aptos" panose="020B0004020202020204" pitchFamily="34" charset="0"/>
              </a:rPr>
              <a:t>ALANYUM ALIŞVERİŞ MERKEZİ</a:t>
            </a:r>
          </a:p>
          <a:p>
            <a:pPr marL="0" indent="0" algn="just">
              <a:buNone/>
            </a:pPr>
            <a:r>
              <a:rPr lang="tr-TR" sz="1600" dirty="0">
                <a:latin typeface="Aptos" panose="020B0004020202020204" pitchFamily="34" charset="0"/>
              </a:rPr>
              <a:t>Otelimizin önünden geçen Konaklı otobüslerine binilerek Alanya Şehir merkezinde inilir. </a:t>
            </a:r>
            <a:r>
              <a:rPr lang="tr-TR" sz="1600" dirty="0" err="1">
                <a:latin typeface="Aptos" panose="020B0004020202020204" pitchFamily="34" charset="0"/>
              </a:rPr>
              <a:t>Alanyum</a:t>
            </a:r>
            <a:r>
              <a:rPr lang="tr-TR" sz="1600" dirty="0">
                <a:latin typeface="Aptos" panose="020B0004020202020204" pitchFamily="34" charset="0"/>
              </a:rPr>
              <a:t> alışveriş merkezine giden otobüslerle ulaşım sağlanabilir. </a:t>
            </a:r>
          </a:p>
          <a:p>
            <a:pPr marL="0" indent="0" algn="just">
              <a:buNone/>
            </a:pPr>
            <a:endParaRPr lang="tr-TR" sz="1600" dirty="0">
              <a:latin typeface="Aptos" panose="020B0004020202020204" pitchFamily="34" charset="0"/>
            </a:endParaRPr>
          </a:p>
          <a:p>
            <a:pPr marL="0" indent="0" algn="just">
              <a:buNone/>
            </a:pPr>
            <a:r>
              <a:rPr lang="tr-TR" sz="1600" b="1" dirty="0">
                <a:latin typeface="Aptos" panose="020B0004020202020204" pitchFamily="34" charset="0"/>
              </a:rPr>
              <a:t>***</a:t>
            </a:r>
            <a:r>
              <a:rPr lang="tr-TR" sz="1600" dirty="0">
                <a:latin typeface="Aptos" panose="020B0004020202020204" pitchFamily="34" charset="0"/>
              </a:rPr>
              <a:t> Yerleşim yerlerinde toplu taşıma, Denetimli Şehir İçi Minibüsler ile ücret karşılığında veya Belediye Otobüslerine kent kartlar ile sağlanır.</a:t>
            </a:r>
          </a:p>
          <a:p>
            <a:pPr marL="0" indent="0" algn="just">
              <a:buNone/>
            </a:pPr>
            <a:endParaRPr lang="tr-TR" sz="1600" dirty="0">
              <a:latin typeface="Aptos" panose="020B0004020202020204" pitchFamily="34" charset="0"/>
            </a:endParaRPr>
          </a:p>
          <a:p>
            <a:pPr marL="0" indent="0" algn="just">
              <a:buNone/>
            </a:pPr>
            <a:r>
              <a:rPr lang="tr-TR" sz="1600" b="1" dirty="0">
                <a:latin typeface="Aptos" panose="020B0004020202020204" pitchFamily="34" charset="0"/>
              </a:rPr>
              <a:t>***</a:t>
            </a:r>
            <a:r>
              <a:rPr lang="tr-TR" sz="1600" dirty="0">
                <a:latin typeface="Aptos" panose="020B0004020202020204" pitchFamily="34" charset="0"/>
              </a:rPr>
              <a:t> Misafirlerimiz dilerlerse otelimizin yakınında bulunan taksi durakları ile taksi hizmetinden faydalanabilirler. </a:t>
            </a:r>
          </a:p>
        </p:txBody>
      </p:sp>
    </p:spTree>
    <p:extLst>
      <p:ext uri="{BB962C8B-B14F-4D97-AF65-F5344CB8AC3E}">
        <p14:creationId xmlns:p14="http://schemas.microsoft.com/office/powerpoint/2010/main" val="39049577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lum/>
          </a:blip>
          <a:srcRect/>
          <a:stretch>
            <a:fillRect l="-63000" r="-63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342900" y="396699"/>
            <a:ext cx="6172200" cy="811885"/>
          </a:xfrm>
        </p:spPr>
        <p:txBody>
          <a:bodyPr>
            <a:normAutofit/>
          </a:bodyPr>
          <a:lstStyle/>
          <a:p>
            <a:r>
              <a:rPr lang="tr-TR" sz="3600" dirty="0">
                <a:latin typeface="Aptos" panose="020B0004020202020204" pitchFamily="34" charset="0"/>
              </a:rPr>
              <a:t>SEMT PAZARLARI</a:t>
            </a:r>
          </a:p>
        </p:txBody>
      </p:sp>
      <p:sp>
        <p:nvSpPr>
          <p:cNvPr id="3" name="İçerik Yer Tutucusu 2"/>
          <p:cNvSpPr>
            <a:spLocks noGrp="1"/>
          </p:cNvSpPr>
          <p:nvPr>
            <p:ph idx="1"/>
          </p:nvPr>
        </p:nvSpPr>
        <p:spPr>
          <a:xfrm>
            <a:off x="188640" y="1424608"/>
            <a:ext cx="6326460" cy="2160240"/>
          </a:xfrm>
        </p:spPr>
        <p:txBody>
          <a:bodyPr>
            <a:noAutofit/>
          </a:bodyPr>
          <a:lstStyle/>
          <a:p>
            <a:pPr marL="0" indent="0" algn="ctr">
              <a:buNone/>
            </a:pPr>
            <a:r>
              <a:rPr lang="tr-TR" sz="1800" b="1" dirty="0">
                <a:latin typeface="Aptos" panose="020B0004020202020204" pitchFamily="34" charset="0"/>
              </a:rPr>
              <a:t>TÜRKLER PAZARI; HER PAZAR GÜNÜ ZELENEGORS CADDESİ, ESKİ BELEDİYE BİNASI YANINDA KURULMAKTADIR.</a:t>
            </a:r>
            <a:br>
              <a:rPr lang="tr-TR" sz="1800" dirty="0">
                <a:latin typeface="Aptos" panose="020B0004020202020204" pitchFamily="34" charset="0"/>
              </a:rPr>
            </a:br>
            <a:r>
              <a:rPr lang="tr-TR" sz="1800" dirty="0">
                <a:latin typeface="Aptos" panose="020B0004020202020204" pitchFamily="34" charset="0"/>
              </a:rPr>
              <a:t>Pazara otelimizden yürüyerek </a:t>
            </a:r>
            <a:r>
              <a:rPr lang="tr-TR" sz="1800" b="1" dirty="0">
                <a:latin typeface="Aptos" panose="020B0004020202020204" pitchFamily="34" charset="0"/>
              </a:rPr>
              <a:t>yaklaşık 7–10 dakikada</a:t>
            </a:r>
            <a:r>
              <a:rPr lang="tr-TR" sz="1800" dirty="0">
                <a:latin typeface="Aptos" panose="020B0004020202020204" pitchFamily="34" charset="0"/>
              </a:rPr>
              <a:t> ulaşabilirsiniz.</a:t>
            </a:r>
            <a:br>
              <a:rPr lang="tr-TR" sz="1800" dirty="0">
                <a:latin typeface="Aptos" panose="020B0004020202020204" pitchFamily="34" charset="0"/>
              </a:rPr>
            </a:br>
            <a:r>
              <a:rPr lang="tr-TR" sz="1800" dirty="0">
                <a:latin typeface="Aptos" panose="020B0004020202020204" pitchFamily="34" charset="0"/>
              </a:rPr>
              <a:t>Ayrıca Alanya ve çevresindeki diğer semt pazarlarına, Türkler merkezinden geçen minibüs ve otobüs hatları ile kolayca ulaşım sağlanabilir.</a:t>
            </a:r>
            <a:endParaRPr lang="tr-TR" sz="1800" b="1" dirty="0">
              <a:solidFill>
                <a:schemeClr val="accent3">
                  <a:lumMod val="50000"/>
                </a:schemeClr>
              </a:solidFill>
              <a:latin typeface="Aptos" panose="020B0004020202020204" pitchFamily="34" charset="0"/>
            </a:endParaRPr>
          </a:p>
        </p:txBody>
      </p:sp>
      <p:pic>
        <p:nvPicPr>
          <p:cNvPr id="4" name="Resim 3"/>
          <p:cNvPicPr>
            <a:picLocks noChangeAspect="1"/>
          </p:cNvPicPr>
          <p:nvPr/>
        </p:nvPicPr>
        <p:blipFill>
          <a:blip r:embed="rId3"/>
          <a:stretch>
            <a:fillRect/>
          </a:stretch>
        </p:blipFill>
        <p:spPr>
          <a:xfrm>
            <a:off x="1988840" y="4016896"/>
            <a:ext cx="3044188" cy="3034431"/>
          </a:xfrm>
          <a:prstGeom prst="rect">
            <a:avLst/>
          </a:prstGeom>
        </p:spPr>
      </p:pic>
      <p:sp>
        <p:nvSpPr>
          <p:cNvPr id="5" name="İçerik Yer Tutucusu 2"/>
          <p:cNvSpPr txBox="1">
            <a:spLocks/>
          </p:cNvSpPr>
          <p:nvPr/>
        </p:nvSpPr>
        <p:spPr>
          <a:xfrm>
            <a:off x="440668" y="7905328"/>
            <a:ext cx="6074432" cy="108012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tr-TR" sz="2000" b="1" dirty="0">
                <a:latin typeface="Aptos" panose="020B0004020202020204" pitchFamily="34" charset="0"/>
              </a:rPr>
              <a:t>ALANYA SEMT PAZARLARI</a:t>
            </a:r>
          </a:p>
          <a:p>
            <a:pPr marL="0" indent="0" algn="ctr">
              <a:buFont typeface="Arial" pitchFamily="34" charset="0"/>
              <a:buNone/>
            </a:pPr>
            <a:r>
              <a:rPr lang="tr-TR" sz="2000" b="1" dirty="0">
                <a:latin typeface="Aptos" panose="020B0004020202020204" pitchFamily="34" charset="0"/>
              </a:rPr>
              <a:t>Alanya’da kurulan diğer semt pazarları için QR kodu okutarak detaylı bilgiye sahip olabilirsiniz. </a:t>
            </a:r>
          </a:p>
        </p:txBody>
      </p:sp>
    </p:spTree>
    <p:extLst>
      <p:ext uri="{BB962C8B-B14F-4D97-AF65-F5344CB8AC3E}">
        <p14:creationId xmlns:p14="http://schemas.microsoft.com/office/powerpoint/2010/main" val="41681277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l="-79000" r="-79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342900" y="60534"/>
            <a:ext cx="6172200" cy="1019908"/>
          </a:xfrm>
          <a:blipFill>
            <a:blip r:embed="rId3">
              <a:alphaModFix amt="15000"/>
            </a:blip>
            <a:tile tx="0" ty="0" sx="100000" sy="100000" flip="none" algn="tl"/>
          </a:blipFill>
        </p:spPr>
        <p:txBody>
          <a:bodyPr>
            <a:normAutofit/>
          </a:bodyPr>
          <a:lstStyle/>
          <a:p>
            <a:r>
              <a:rPr lang="tr-TR" sz="3600" dirty="0">
                <a:latin typeface="Aptos" panose="020B0004020202020204" pitchFamily="34" charset="0"/>
              </a:rPr>
              <a:t>KÜLTÜREL BİLGİLER</a:t>
            </a:r>
          </a:p>
        </p:txBody>
      </p:sp>
      <p:sp>
        <p:nvSpPr>
          <p:cNvPr id="3" name="İçerik Yer Tutucusu 2"/>
          <p:cNvSpPr>
            <a:spLocks noGrp="1"/>
          </p:cNvSpPr>
          <p:nvPr>
            <p:ph idx="1"/>
          </p:nvPr>
        </p:nvSpPr>
        <p:spPr>
          <a:xfrm>
            <a:off x="3429000" y="5981804"/>
            <a:ext cx="3168352" cy="3024337"/>
          </a:xfrm>
        </p:spPr>
        <p:txBody>
          <a:bodyPr>
            <a:noAutofit/>
          </a:bodyPr>
          <a:lstStyle/>
          <a:p>
            <a:pPr marL="0" indent="0" algn="just">
              <a:buNone/>
            </a:pPr>
            <a:r>
              <a:rPr lang="tr-TR" sz="1800" dirty="0">
                <a:latin typeface="Aptos" panose="020B0004020202020204" pitchFamily="34" charset="0"/>
              </a:rPr>
              <a:t>Türkiye'de bir çeşit siyah çay üretilmekte olup, Doğu Karadeniz kıyılarında yetişir. Bu çay türüne de halk arasında </a:t>
            </a:r>
            <a:r>
              <a:rPr lang="tr-TR" sz="1800" i="1" dirty="0">
                <a:latin typeface="Aptos" panose="020B0004020202020204" pitchFamily="34" charset="0"/>
              </a:rPr>
              <a:t>Türk çayı</a:t>
            </a:r>
            <a:r>
              <a:rPr lang="tr-TR" sz="1800" dirty="0">
                <a:latin typeface="Aptos" panose="020B0004020202020204" pitchFamily="34" charset="0"/>
              </a:rPr>
              <a:t> adı verilir. Toz kavrulmuş siyah çay ile demlenir ve "ince belli" olarak bilinen kendine has küçük bardaklarla servis edilir.</a:t>
            </a:r>
          </a:p>
        </p:txBody>
      </p:sp>
      <p:pic>
        <p:nvPicPr>
          <p:cNvPr id="5" name="Resim 4">
            <a:extLst>
              <a:ext uri="{FF2B5EF4-FFF2-40B4-BE49-F238E27FC236}">
                <a16:creationId xmlns:a16="http://schemas.microsoft.com/office/drawing/2014/main" id="{88F45C1B-5790-221C-AB51-3D51EE6216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672" y="1712640"/>
            <a:ext cx="6038428" cy="3744416"/>
          </a:xfrm>
          <a:prstGeom prst="rect">
            <a:avLst/>
          </a:prstGeom>
        </p:spPr>
      </p:pic>
      <p:pic>
        <p:nvPicPr>
          <p:cNvPr id="7" name="Resim 6">
            <a:extLst>
              <a:ext uri="{FF2B5EF4-FFF2-40B4-BE49-F238E27FC236}">
                <a16:creationId xmlns:a16="http://schemas.microsoft.com/office/drawing/2014/main" id="{A6A5B3DC-C7A9-F06E-12DA-686DAD000C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672" y="5817096"/>
            <a:ext cx="2705100" cy="2728639"/>
          </a:xfrm>
          <a:prstGeom prst="rect">
            <a:avLst/>
          </a:prstGeom>
        </p:spPr>
      </p:pic>
      <p:sp>
        <p:nvSpPr>
          <p:cNvPr id="9" name="Metin kutusu 8">
            <a:extLst>
              <a:ext uri="{FF2B5EF4-FFF2-40B4-BE49-F238E27FC236}">
                <a16:creationId xmlns:a16="http://schemas.microsoft.com/office/drawing/2014/main" id="{B6613765-35E9-7B5B-7597-151B4849B5A3}"/>
              </a:ext>
            </a:extLst>
          </p:cNvPr>
          <p:cNvSpPr txBox="1"/>
          <p:nvPr/>
        </p:nvSpPr>
        <p:spPr>
          <a:xfrm>
            <a:off x="1412776" y="842543"/>
            <a:ext cx="4032448" cy="461665"/>
          </a:xfrm>
          <a:prstGeom prst="rect">
            <a:avLst/>
          </a:prstGeom>
          <a:noFill/>
        </p:spPr>
        <p:txBody>
          <a:bodyPr wrap="square">
            <a:spAutoFit/>
          </a:bodyPr>
          <a:lstStyle/>
          <a:p>
            <a:pPr marL="0" indent="0" algn="ctr">
              <a:buNone/>
            </a:pPr>
            <a:r>
              <a:rPr lang="tr-TR" sz="2400" b="1" dirty="0">
                <a:latin typeface="Aptos" panose="020B0004020202020204" pitchFamily="34" charset="0"/>
              </a:rPr>
              <a:t>TÜRK ÇAYI</a:t>
            </a:r>
          </a:p>
        </p:txBody>
      </p:sp>
    </p:spTree>
    <p:extLst>
      <p:ext uri="{BB962C8B-B14F-4D97-AF65-F5344CB8AC3E}">
        <p14:creationId xmlns:p14="http://schemas.microsoft.com/office/powerpoint/2010/main" val="25137370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2000"/>
            <a:lum/>
          </a:blip>
          <a:srcRect/>
          <a:stretch>
            <a:fillRect l="-90000" r="-116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342900" y="396699"/>
            <a:ext cx="6172200" cy="1019908"/>
          </a:xfrm>
        </p:spPr>
        <p:txBody>
          <a:bodyPr>
            <a:normAutofit/>
          </a:bodyPr>
          <a:lstStyle/>
          <a:p>
            <a:r>
              <a:rPr lang="tr-TR" b="1" dirty="0">
                <a:latin typeface="Aptos" panose="020B0004020202020204" pitchFamily="34" charset="0"/>
              </a:rPr>
              <a:t>TÜRKİYE CUMHURİYETİ</a:t>
            </a:r>
            <a:endParaRPr lang="tr-TR" sz="2200" b="1" dirty="0">
              <a:latin typeface="Aptos" panose="020B0004020202020204" pitchFamily="34" charset="0"/>
            </a:endParaRPr>
          </a:p>
        </p:txBody>
      </p:sp>
      <p:sp>
        <p:nvSpPr>
          <p:cNvPr id="3" name="İçerik Yer Tutucusu 2"/>
          <p:cNvSpPr>
            <a:spLocks noGrp="1"/>
          </p:cNvSpPr>
          <p:nvPr>
            <p:ph idx="1"/>
          </p:nvPr>
        </p:nvSpPr>
        <p:spPr>
          <a:xfrm>
            <a:off x="394419" y="5095107"/>
            <a:ext cx="6120681" cy="4414194"/>
          </a:xfrm>
        </p:spPr>
        <p:txBody>
          <a:bodyPr>
            <a:noAutofit/>
          </a:bodyPr>
          <a:lstStyle/>
          <a:p>
            <a:pPr marL="0" indent="0" algn="ctr">
              <a:lnSpc>
                <a:spcPct val="150000"/>
              </a:lnSpc>
              <a:buNone/>
            </a:pPr>
            <a:r>
              <a:rPr lang="tr-TR" sz="1800" b="1" dirty="0">
                <a:latin typeface="Aptos" panose="020B0004020202020204" pitchFamily="34" charset="0"/>
              </a:rPr>
              <a:t>TÜRKİYE CUMHURİYETİNİN KURULUŞU</a:t>
            </a:r>
          </a:p>
          <a:p>
            <a:pPr marL="0" indent="0" algn="just">
              <a:lnSpc>
                <a:spcPct val="150000"/>
              </a:lnSpc>
              <a:buNone/>
            </a:pPr>
            <a:r>
              <a:rPr lang="tr-TR" sz="1800" dirty="0">
                <a:latin typeface="Aptos" panose="020B0004020202020204" pitchFamily="34" charset="0"/>
              </a:rPr>
              <a:t>19 Mayıs 1919’da başlayan Ulusal Kurtuluş Savaşı’ndan sonra Mustafa Kemal Atatürk’ün önderliğinde Birinci TBMM 23 Nisan 1920’de toplanmıştır.  </a:t>
            </a:r>
          </a:p>
          <a:p>
            <a:pPr marL="0" indent="0" algn="just">
              <a:lnSpc>
                <a:spcPct val="150000"/>
              </a:lnSpc>
              <a:buNone/>
            </a:pPr>
            <a:r>
              <a:rPr lang="tr-TR" sz="1800" dirty="0">
                <a:latin typeface="Aptos" panose="020B0004020202020204" pitchFamily="34" charset="0"/>
              </a:rPr>
              <a:t>20 Ocak 1921 günü ilk anayasanın kabulü ile </a:t>
            </a:r>
            <a:r>
              <a:rPr lang="tr-TR" sz="1800" b="1" dirty="0">
                <a:latin typeface="Aptos" panose="020B0004020202020204" pitchFamily="34" charset="0"/>
              </a:rPr>
              <a:t>“Egemenlik kayıtsız, koşulsuz ulusundur. Yürütme ve yasama yetkisi Türk ulusu adına TBMM’de toplanmıştır.”</a:t>
            </a:r>
          </a:p>
          <a:p>
            <a:pPr marL="0" indent="0" algn="just">
              <a:lnSpc>
                <a:spcPct val="150000"/>
              </a:lnSpc>
              <a:buNone/>
            </a:pPr>
            <a:r>
              <a:rPr lang="tr-TR" sz="1800" dirty="0">
                <a:latin typeface="Aptos" panose="020B0004020202020204" pitchFamily="34" charset="0"/>
              </a:rPr>
              <a:t>23 Nisan 1921’de TBMM açılışının ilk yıldönümünde 112 sayılı yasa ile 23 Nisan günü ulusal bayram ilan edilmiştir.</a:t>
            </a:r>
          </a:p>
          <a:p>
            <a:pPr marL="0" indent="0" algn="just">
              <a:lnSpc>
                <a:spcPct val="150000"/>
              </a:lnSpc>
              <a:buNone/>
            </a:pPr>
            <a:r>
              <a:rPr lang="tr-TR" sz="1800" dirty="0">
                <a:latin typeface="Aptos" panose="020B0004020202020204" pitchFamily="34" charset="0"/>
              </a:rPr>
              <a:t>Cumhuriyet ise </a:t>
            </a:r>
            <a:r>
              <a:rPr lang="tr-TR" sz="1800" b="1" dirty="0">
                <a:latin typeface="Aptos" panose="020B0004020202020204" pitchFamily="34" charset="0"/>
              </a:rPr>
              <a:t>29 Ekim 1923</a:t>
            </a:r>
            <a:r>
              <a:rPr lang="tr-TR" sz="1800" dirty="0">
                <a:latin typeface="Aptos" panose="020B0004020202020204" pitchFamily="34" charset="0"/>
              </a:rPr>
              <a:t>’te ilan edilmiştir. </a:t>
            </a:r>
            <a:endParaRPr lang="tr-TR" sz="1800" b="1" dirty="0">
              <a:latin typeface="Aptos" panose="020B0004020202020204" pitchFamily="34" charset="0"/>
            </a:endParaRPr>
          </a:p>
        </p:txBody>
      </p:sp>
      <p:pic>
        <p:nvPicPr>
          <p:cNvPr id="14338" name="Picture 2" descr="C:\Users\kalite\Desktop\CASTİVAL SİSTEM\Travelife\Etiketler\Türkiy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910" y="1856656"/>
            <a:ext cx="6037426" cy="2952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05388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2000"/>
            <a:lum/>
          </a:blip>
          <a:srcRect/>
          <a:stretch>
            <a:fillRect l="-102000" r="-55000" b="-7000"/>
          </a:stretch>
        </a:blipFill>
        <a:effectLst/>
      </p:bgPr>
    </p:bg>
    <p:spTree>
      <p:nvGrpSpPr>
        <p:cNvPr id="1" name=""/>
        <p:cNvGrpSpPr/>
        <p:nvPr/>
      </p:nvGrpSpPr>
      <p:grpSpPr>
        <a:xfrm>
          <a:off x="0" y="0"/>
          <a:ext cx="0" cy="0"/>
          <a:chOff x="0" y="0"/>
          <a:chExt cx="0" cy="0"/>
        </a:xfrm>
      </p:grpSpPr>
      <p:sp>
        <p:nvSpPr>
          <p:cNvPr id="3" name="İçerik Yer Tutucusu 2"/>
          <p:cNvSpPr>
            <a:spLocks noGrp="1"/>
          </p:cNvSpPr>
          <p:nvPr>
            <p:ph idx="1"/>
          </p:nvPr>
        </p:nvSpPr>
        <p:spPr>
          <a:xfrm>
            <a:off x="3158492" y="4994688"/>
            <a:ext cx="3456384" cy="4638832"/>
          </a:xfrm>
        </p:spPr>
        <p:txBody>
          <a:bodyPr>
            <a:noAutofit/>
          </a:bodyPr>
          <a:lstStyle/>
          <a:p>
            <a:pPr marL="0" indent="0" algn="just">
              <a:buNone/>
            </a:pPr>
            <a:r>
              <a:rPr lang="tr-TR" sz="1800" dirty="0">
                <a:latin typeface="Aptos" panose="020B0004020202020204" pitchFamily="34" charset="0"/>
              </a:rPr>
              <a:t>Türk kahvesi, daha çok Türk kültüründe önemli yere sahip Osmanlı İmparatorluğu‘ndan günümüze kadar gelmiş en eski kahve hazırlama ve pişirme metotlarındandır. Kendine has tadı, köpüğü, kokusu, sunuluş biçimiyle özgün bir kimliği ve geleneği vardır. Telvesi ile ikram edilen tek kahve türüdür.</a:t>
            </a:r>
          </a:p>
          <a:p>
            <a:pPr marL="0" indent="0" algn="just">
              <a:buNone/>
            </a:pPr>
            <a:r>
              <a:rPr lang="tr-TR" sz="1800" dirty="0">
                <a:latin typeface="Aptos" panose="020B0004020202020204" pitchFamily="34" charset="0"/>
              </a:rPr>
              <a:t>Türk kahvesi kültürü ve geleneği 2013 yılı itibariyle ülkemiz adına UNESCO İnsanlığın Somut Olmayan Kültürel Mirası Temsili Listesine kaydedilmiştir.</a:t>
            </a:r>
          </a:p>
        </p:txBody>
      </p:sp>
      <p:pic>
        <p:nvPicPr>
          <p:cNvPr id="12290" name="Picture 2" descr="C:\Users\kalite\Desktop\CASTİVAL SİSTEM\Travelife\Etiketler\Kahv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842" y="1146182"/>
            <a:ext cx="6155729" cy="3528392"/>
          </a:xfrm>
          <a:prstGeom prst="rect">
            <a:avLst/>
          </a:prstGeom>
          <a:noFill/>
          <a:extLst>
            <a:ext uri="{909E8E84-426E-40DD-AFC4-6F175D3DCCD1}">
              <a14:hiddenFill xmlns:a14="http://schemas.microsoft.com/office/drawing/2010/main">
                <a:solidFill>
                  <a:srgbClr val="FFFFFF"/>
                </a:solidFill>
              </a14:hiddenFill>
            </a:ext>
          </a:extLst>
        </p:spPr>
      </p:pic>
      <p:pic>
        <p:nvPicPr>
          <p:cNvPr id="5" name="Resim 4">
            <a:extLst>
              <a:ext uri="{FF2B5EF4-FFF2-40B4-BE49-F238E27FC236}">
                <a16:creationId xmlns:a16="http://schemas.microsoft.com/office/drawing/2014/main" id="{1A17BA9A-BD75-9166-874A-199C622068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138" y="5900563"/>
            <a:ext cx="2798403" cy="2621002"/>
          </a:xfrm>
          <a:prstGeom prst="rect">
            <a:avLst/>
          </a:prstGeom>
        </p:spPr>
      </p:pic>
      <p:sp>
        <p:nvSpPr>
          <p:cNvPr id="7" name="Başlık 6">
            <a:extLst>
              <a:ext uri="{FF2B5EF4-FFF2-40B4-BE49-F238E27FC236}">
                <a16:creationId xmlns:a16="http://schemas.microsoft.com/office/drawing/2014/main" id="{1FBB4E65-4F98-D8EA-94EB-30C75D015FDD}"/>
              </a:ext>
            </a:extLst>
          </p:cNvPr>
          <p:cNvSpPr>
            <a:spLocks noGrp="1"/>
          </p:cNvSpPr>
          <p:nvPr>
            <p:ph type="title"/>
          </p:nvPr>
        </p:nvSpPr>
        <p:spPr>
          <a:xfrm>
            <a:off x="342900" y="80942"/>
            <a:ext cx="6172200" cy="1651000"/>
          </a:xfrm>
        </p:spPr>
        <p:txBody>
          <a:bodyPr>
            <a:normAutofit/>
          </a:bodyPr>
          <a:lstStyle/>
          <a:p>
            <a:r>
              <a:rPr lang="tr-TR" sz="3000" b="1" dirty="0">
                <a:latin typeface="Aptos" panose="020B0004020202020204" pitchFamily="34" charset="0"/>
              </a:rPr>
              <a:t>TÜRK KAHVESİ</a:t>
            </a:r>
            <a:br>
              <a:rPr lang="tr-TR" sz="3000" b="1" dirty="0">
                <a:solidFill>
                  <a:schemeClr val="accent3">
                    <a:lumMod val="50000"/>
                  </a:schemeClr>
                </a:solidFill>
              </a:rPr>
            </a:br>
            <a:endParaRPr lang="tr-TR" sz="3000" dirty="0">
              <a:solidFill>
                <a:schemeClr val="accent3">
                  <a:lumMod val="50000"/>
                </a:schemeClr>
              </a:solidFill>
            </a:endParaRPr>
          </a:p>
        </p:txBody>
      </p:sp>
    </p:spTree>
    <p:extLst>
      <p:ext uri="{BB962C8B-B14F-4D97-AF65-F5344CB8AC3E}">
        <p14:creationId xmlns:p14="http://schemas.microsoft.com/office/powerpoint/2010/main" val="32675127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2000"/>
            <a:lum/>
          </a:blip>
          <a:srcRect/>
          <a:stretch>
            <a:fillRect l="-59000" r="-59000"/>
          </a:stretch>
        </a:blipFill>
        <a:effectLst/>
      </p:bgPr>
    </p:bg>
    <p:spTree>
      <p:nvGrpSpPr>
        <p:cNvPr id="1" name="">
          <a:extLst>
            <a:ext uri="{FF2B5EF4-FFF2-40B4-BE49-F238E27FC236}">
              <a16:creationId xmlns:a16="http://schemas.microsoft.com/office/drawing/2014/main" id="{1761B9BC-3688-9846-693C-207541925DC0}"/>
            </a:ext>
          </a:extLst>
        </p:cNvPr>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0B8D043C-6B88-19B7-9040-2D083CC412ED}"/>
              </a:ext>
            </a:extLst>
          </p:cNvPr>
          <p:cNvSpPr>
            <a:spLocks noGrp="1"/>
          </p:cNvSpPr>
          <p:nvPr>
            <p:ph idx="1"/>
          </p:nvPr>
        </p:nvSpPr>
        <p:spPr>
          <a:xfrm>
            <a:off x="729000" y="5529064"/>
            <a:ext cx="5580320" cy="3528392"/>
          </a:xfrm>
          <a:blipFill>
            <a:blip r:embed="rId3">
              <a:alphaModFix amt="12000"/>
            </a:blip>
            <a:tile tx="0" ty="0" sx="100000" sy="100000" flip="none" algn="tl"/>
          </a:blipFill>
        </p:spPr>
        <p:txBody>
          <a:bodyPr>
            <a:noAutofit/>
          </a:bodyPr>
          <a:lstStyle/>
          <a:p>
            <a:pPr marL="0" indent="0" algn="just">
              <a:buNone/>
            </a:pPr>
            <a:r>
              <a:rPr lang="tr-TR" sz="1800" dirty="0">
                <a:solidFill>
                  <a:srgbClr val="202122"/>
                </a:solidFill>
                <a:effectLst/>
                <a:latin typeface="Aptos" panose="020B0004020202020204" pitchFamily="34" charset="0"/>
              </a:rPr>
              <a:t>Lokum, geleneksel bir </a:t>
            </a:r>
            <a:r>
              <a:rPr lang="tr-TR" sz="1800" dirty="0" err="1">
                <a:solidFill>
                  <a:srgbClr val="202122"/>
                </a:solidFill>
                <a:effectLst/>
                <a:latin typeface="Aptos" panose="020B0004020202020204" pitchFamily="34" charset="0"/>
              </a:rPr>
              <a:t>türk</a:t>
            </a:r>
            <a:r>
              <a:rPr lang="tr-TR" sz="1800" dirty="0">
                <a:solidFill>
                  <a:srgbClr val="202122"/>
                </a:solidFill>
                <a:effectLst/>
                <a:latin typeface="Aptos" panose="020B0004020202020204" pitchFamily="34" charset="0"/>
              </a:rPr>
              <a:t> tatlısıdır. yaklaşık 15. yüzyıldan beri Anadolu'da bilinmekle birlikte, özellikle 17. yüzyılda</a:t>
            </a:r>
            <a:r>
              <a:rPr lang="tr-TR" sz="1800" dirty="0">
                <a:solidFill>
                  <a:srgbClr val="202122"/>
                </a:solidFill>
                <a:latin typeface="Aptos" panose="020B0004020202020204" pitchFamily="34" charset="0"/>
              </a:rPr>
              <a:t> Osmanlı İmparatorluğu </a:t>
            </a:r>
            <a:r>
              <a:rPr lang="tr-TR" sz="1800" dirty="0">
                <a:solidFill>
                  <a:srgbClr val="202122"/>
                </a:solidFill>
                <a:effectLst/>
                <a:latin typeface="Aptos" panose="020B0004020202020204" pitchFamily="34" charset="0"/>
              </a:rPr>
              <a:t>sınırları içinde yaygınlaştı. Avrupa'da ise bir İngiliz gezgin aracılığıyla "</a:t>
            </a:r>
            <a:r>
              <a:rPr lang="tr-TR" sz="1800" dirty="0" err="1">
                <a:solidFill>
                  <a:srgbClr val="202122"/>
                </a:solidFill>
                <a:effectLst/>
                <a:latin typeface="Aptos" panose="020B0004020202020204" pitchFamily="34" charset="0"/>
              </a:rPr>
              <a:t>Turkish</a:t>
            </a:r>
            <a:r>
              <a:rPr lang="tr-TR" sz="1800" dirty="0">
                <a:solidFill>
                  <a:srgbClr val="202122"/>
                </a:solidFill>
                <a:effectLst/>
                <a:latin typeface="Aptos" panose="020B0004020202020204" pitchFamily="34" charset="0"/>
              </a:rPr>
              <a:t> </a:t>
            </a:r>
            <a:r>
              <a:rPr lang="tr-TR" sz="1800" dirty="0" err="1">
                <a:solidFill>
                  <a:srgbClr val="202122"/>
                </a:solidFill>
                <a:effectLst/>
                <a:latin typeface="Aptos" panose="020B0004020202020204" pitchFamily="34" charset="0"/>
              </a:rPr>
              <a:t>Delight</a:t>
            </a:r>
            <a:r>
              <a:rPr lang="tr-TR" sz="1800" dirty="0">
                <a:solidFill>
                  <a:srgbClr val="202122"/>
                </a:solidFill>
                <a:effectLst/>
                <a:latin typeface="Aptos" panose="020B0004020202020204" pitchFamily="34" charset="0"/>
              </a:rPr>
              <a:t>" adıyla 18. yüzyılda tanınmaya başlandı. Daha önceleri bal ya da pekmez ve un bileşimi ile yapılan lokumun 17. yüzyılda "Kelle şekeri" olarak bilinen rafine şeker ile özellikle nişastanın bulunup ülkeye getirilmesi sayesinde hem yapımı, hem de lezzeti değişti.</a:t>
            </a:r>
            <a:endParaRPr lang="tr-TR" sz="1800" dirty="0">
              <a:latin typeface="Aptos" panose="020B0004020202020204" pitchFamily="34" charset="0"/>
            </a:endParaRPr>
          </a:p>
        </p:txBody>
      </p:sp>
      <p:sp>
        <p:nvSpPr>
          <p:cNvPr id="7" name="Başlık 6">
            <a:extLst>
              <a:ext uri="{FF2B5EF4-FFF2-40B4-BE49-F238E27FC236}">
                <a16:creationId xmlns:a16="http://schemas.microsoft.com/office/drawing/2014/main" id="{18E44DC2-98AE-47A8-BA6E-7B8B03992AD8}"/>
              </a:ext>
            </a:extLst>
          </p:cNvPr>
          <p:cNvSpPr>
            <a:spLocks noGrp="1"/>
          </p:cNvSpPr>
          <p:nvPr>
            <p:ph type="title"/>
          </p:nvPr>
        </p:nvSpPr>
        <p:spPr>
          <a:xfrm>
            <a:off x="342900" y="80942"/>
            <a:ext cx="6172200" cy="1651000"/>
          </a:xfrm>
        </p:spPr>
        <p:txBody>
          <a:bodyPr>
            <a:normAutofit/>
          </a:bodyPr>
          <a:lstStyle/>
          <a:p>
            <a:r>
              <a:rPr lang="tr-TR" sz="3000" b="1" dirty="0">
                <a:latin typeface="Aptos" panose="020B0004020202020204" pitchFamily="34" charset="0"/>
              </a:rPr>
              <a:t>TÜRK LOKUMU</a:t>
            </a:r>
            <a:br>
              <a:rPr lang="tr-TR" sz="3000" b="1" dirty="0">
                <a:solidFill>
                  <a:schemeClr val="accent3">
                    <a:lumMod val="50000"/>
                  </a:schemeClr>
                </a:solidFill>
              </a:rPr>
            </a:br>
            <a:endParaRPr lang="tr-TR" sz="3000" dirty="0">
              <a:solidFill>
                <a:schemeClr val="accent3">
                  <a:lumMod val="50000"/>
                </a:schemeClr>
              </a:solidFill>
            </a:endParaRPr>
          </a:p>
        </p:txBody>
      </p:sp>
      <p:pic>
        <p:nvPicPr>
          <p:cNvPr id="4" name="Resim 3">
            <a:extLst>
              <a:ext uri="{FF2B5EF4-FFF2-40B4-BE49-F238E27FC236}">
                <a16:creationId xmlns:a16="http://schemas.microsoft.com/office/drawing/2014/main" id="{07D1C78A-53CA-9273-6C1A-7160F94AED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000" y="1387376"/>
            <a:ext cx="5400000" cy="3593455"/>
          </a:xfrm>
          <a:prstGeom prst="rect">
            <a:avLst/>
          </a:prstGeom>
        </p:spPr>
      </p:pic>
    </p:spTree>
    <p:extLst>
      <p:ext uri="{BB962C8B-B14F-4D97-AF65-F5344CB8AC3E}">
        <p14:creationId xmlns:p14="http://schemas.microsoft.com/office/powerpoint/2010/main" val="4308425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3000"/>
            <a:lum/>
          </a:blip>
          <a:srcRect/>
          <a:stretch>
            <a:fillRect l="-22000" r="-22000"/>
          </a:stretch>
        </a:blipFill>
        <a:effectLst/>
      </p:bgPr>
    </p:bg>
    <p:spTree>
      <p:nvGrpSpPr>
        <p:cNvPr id="1" name=""/>
        <p:cNvGrpSpPr/>
        <p:nvPr/>
      </p:nvGrpSpPr>
      <p:grpSpPr>
        <a:xfrm>
          <a:off x="0" y="0"/>
          <a:ext cx="0" cy="0"/>
          <a:chOff x="0" y="0"/>
          <a:chExt cx="0" cy="0"/>
        </a:xfrm>
      </p:grpSpPr>
      <p:sp>
        <p:nvSpPr>
          <p:cNvPr id="3" name="İçerik Yer Tutucusu 2"/>
          <p:cNvSpPr>
            <a:spLocks noGrp="1"/>
          </p:cNvSpPr>
          <p:nvPr>
            <p:ph idx="1"/>
          </p:nvPr>
        </p:nvSpPr>
        <p:spPr>
          <a:xfrm>
            <a:off x="2996952" y="5169023"/>
            <a:ext cx="3600000" cy="3960441"/>
          </a:xfrm>
        </p:spPr>
        <p:txBody>
          <a:bodyPr>
            <a:noAutofit/>
          </a:bodyPr>
          <a:lstStyle/>
          <a:p>
            <a:pPr marL="0" indent="0" algn="just">
              <a:buNone/>
            </a:pPr>
            <a:r>
              <a:rPr lang="tr-TR" sz="1800" dirty="0">
                <a:latin typeface="Aptos" panose="020B0004020202020204" pitchFamily="34" charset="0"/>
              </a:rPr>
              <a:t>Ayran yoğurdun içine su katılarak elde edilen bir tür içecektir. Türk mutfağına ait olan en yaygın içeceklerdendir.</a:t>
            </a:r>
          </a:p>
          <a:p>
            <a:pPr marL="0" indent="0" algn="just">
              <a:buNone/>
            </a:pPr>
            <a:r>
              <a:rPr lang="tr-TR" sz="1800" dirty="0">
                <a:latin typeface="Aptos" panose="020B0004020202020204" pitchFamily="34" charset="0"/>
              </a:rPr>
              <a:t>MS 552-745 yılları arasında hüküm süren Göktürkler, ekşiyen yoğurdun ekşiliğini azaltmak için üzerine su eklediler. Böylece tesadüfen ayran ortaya çıkmış oldu.</a:t>
            </a:r>
          </a:p>
          <a:p>
            <a:pPr marL="0" indent="0" algn="just">
              <a:buNone/>
            </a:pPr>
            <a:r>
              <a:rPr lang="tr-TR" sz="1800" dirty="0">
                <a:latin typeface="Aptos" panose="020B0004020202020204" pitchFamily="34" charset="0"/>
              </a:rPr>
              <a:t>Ayran kelimesi, tarihte ilk defa  Divan-ı Lügat-it Türk eserinde "</a:t>
            </a:r>
            <a:r>
              <a:rPr lang="tr-TR" sz="1800" i="1" dirty="0">
                <a:latin typeface="Aptos" panose="020B0004020202020204" pitchFamily="34" charset="0"/>
              </a:rPr>
              <a:t>sütten elde edilen bir içecek</a:t>
            </a:r>
            <a:r>
              <a:rPr lang="tr-TR" sz="1800" dirty="0">
                <a:latin typeface="Aptos" panose="020B0004020202020204" pitchFamily="34" charset="0"/>
              </a:rPr>
              <a:t>" olarak tanımlanmıştır.</a:t>
            </a:r>
          </a:p>
        </p:txBody>
      </p:sp>
      <p:sp>
        <p:nvSpPr>
          <p:cNvPr id="5" name="Başlık 4">
            <a:extLst>
              <a:ext uri="{FF2B5EF4-FFF2-40B4-BE49-F238E27FC236}">
                <a16:creationId xmlns:a16="http://schemas.microsoft.com/office/drawing/2014/main" id="{5FD7564B-40E2-7270-67A2-E750D1A33AB1}"/>
              </a:ext>
            </a:extLst>
          </p:cNvPr>
          <p:cNvSpPr>
            <a:spLocks noGrp="1"/>
          </p:cNvSpPr>
          <p:nvPr>
            <p:ph type="title"/>
          </p:nvPr>
        </p:nvSpPr>
        <p:spPr>
          <a:xfrm>
            <a:off x="342900" y="0"/>
            <a:ext cx="6172200" cy="1651000"/>
          </a:xfrm>
        </p:spPr>
        <p:txBody>
          <a:bodyPr>
            <a:normAutofit/>
          </a:bodyPr>
          <a:lstStyle/>
          <a:p>
            <a:r>
              <a:rPr lang="tr-TR" sz="3000" b="1" dirty="0">
                <a:latin typeface="Aptos" panose="020B0004020202020204" pitchFamily="34" charset="0"/>
              </a:rPr>
              <a:t>AYRAN</a:t>
            </a:r>
          </a:p>
        </p:txBody>
      </p:sp>
      <p:pic>
        <p:nvPicPr>
          <p:cNvPr id="7" name="Resim 6">
            <a:extLst>
              <a:ext uri="{FF2B5EF4-FFF2-40B4-BE49-F238E27FC236}">
                <a16:creationId xmlns:a16="http://schemas.microsoft.com/office/drawing/2014/main" id="{9D8CCC54-FFD2-0D50-A05F-479421AB4F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80" y="5673079"/>
            <a:ext cx="2232248" cy="2880321"/>
          </a:xfrm>
          <a:prstGeom prst="rect">
            <a:avLst/>
          </a:prstGeom>
        </p:spPr>
      </p:pic>
      <p:pic>
        <p:nvPicPr>
          <p:cNvPr id="9" name="Resim 8">
            <a:extLst>
              <a:ext uri="{FF2B5EF4-FFF2-40B4-BE49-F238E27FC236}">
                <a16:creationId xmlns:a16="http://schemas.microsoft.com/office/drawing/2014/main" id="{15F3A031-DC65-06BC-8DF2-B5AF42E095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9000" y="1136977"/>
            <a:ext cx="3600000" cy="3600000"/>
          </a:xfrm>
          <a:prstGeom prst="rect">
            <a:avLst/>
          </a:prstGeom>
        </p:spPr>
      </p:pic>
    </p:spTree>
    <p:extLst>
      <p:ext uri="{BB962C8B-B14F-4D97-AF65-F5344CB8AC3E}">
        <p14:creationId xmlns:p14="http://schemas.microsoft.com/office/powerpoint/2010/main" val="12678845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2000"/>
            <a:lum/>
          </a:blip>
          <a:srcRect/>
          <a:stretch>
            <a:fillRect l="-79000" r="-79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342900" y="396699"/>
            <a:ext cx="6172200" cy="1019908"/>
          </a:xfrm>
        </p:spPr>
        <p:txBody>
          <a:bodyPr>
            <a:normAutofit/>
          </a:bodyPr>
          <a:lstStyle/>
          <a:p>
            <a:r>
              <a:rPr lang="tr-TR" sz="3000" b="1" dirty="0">
                <a:latin typeface="Aptos" panose="020B0004020202020204" pitchFamily="34" charset="0"/>
              </a:rPr>
              <a:t>GÖZLEME</a:t>
            </a:r>
          </a:p>
        </p:txBody>
      </p:sp>
      <p:sp>
        <p:nvSpPr>
          <p:cNvPr id="3" name="İçerik Yer Tutucusu 2"/>
          <p:cNvSpPr>
            <a:spLocks noGrp="1"/>
          </p:cNvSpPr>
          <p:nvPr>
            <p:ph idx="1"/>
          </p:nvPr>
        </p:nvSpPr>
        <p:spPr>
          <a:xfrm>
            <a:off x="692696" y="5529064"/>
            <a:ext cx="5531634" cy="3744417"/>
          </a:xfrm>
        </p:spPr>
        <p:txBody>
          <a:bodyPr>
            <a:noAutofit/>
          </a:bodyPr>
          <a:lstStyle/>
          <a:p>
            <a:pPr marL="0" indent="0" algn="just">
              <a:buNone/>
            </a:pPr>
            <a:r>
              <a:rPr lang="tr-TR" sz="1800" dirty="0">
                <a:latin typeface="Aptos" panose="020B0004020202020204" pitchFamily="34" charset="0"/>
              </a:rPr>
              <a:t>Gözleme ince olarak açılmış yufkanın çeşitli iç malzemelerle doldurulduktan sonra, sac üzerinde odun ateşinde pişirilmesiyle hazırlanan bir çeşit aperatif Türk böreğidir.</a:t>
            </a:r>
          </a:p>
          <a:p>
            <a:pPr marL="0" indent="0" algn="just">
              <a:buNone/>
            </a:pPr>
            <a:r>
              <a:rPr lang="tr-TR" sz="1800" dirty="0">
                <a:latin typeface="Aptos" panose="020B0004020202020204" pitchFamily="34" charset="0"/>
              </a:rPr>
              <a:t>Selçuklular döneminde közde pişirilen ekmek anlamına gelen “</a:t>
            </a:r>
            <a:r>
              <a:rPr lang="tr-TR" sz="1800" dirty="0" err="1">
                <a:latin typeface="Aptos" panose="020B0004020202020204" pitchFamily="34" charset="0"/>
              </a:rPr>
              <a:t>Közmen</a:t>
            </a:r>
            <a:r>
              <a:rPr lang="tr-TR" sz="1800" dirty="0">
                <a:latin typeface="Aptos" panose="020B0004020202020204" pitchFamily="34" charset="0"/>
              </a:rPr>
              <a:t>”, gözleme manasında kullanılan ilk deyimlerdendir. Zaman içinde konuşma dilinin </a:t>
            </a:r>
            <a:r>
              <a:rPr lang="tr-TR" sz="1800" dirty="0" err="1">
                <a:latin typeface="Aptos" panose="020B0004020202020204" pitchFamily="34" charset="0"/>
              </a:rPr>
              <a:t>evrilmesiyle</a:t>
            </a:r>
            <a:r>
              <a:rPr lang="tr-TR" sz="1800" dirty="0">
                <a:latin typeface="Aptos" panose="020B0004020202020204" pitchFamily="34" charset="0"/>
              </a:rPr>
              <a:t> ve değişiklik gösteren yöre lehçeleri sebebiyle, değişiklik göstererek gözleme adını almıştır.</a:t>
            </a:r>
          </a:p>
          <a:p>
            <a:pPr marL="0" indent="0" algn="just">
              <a:buNone/>
            </a:pPr>
            <a:endParaRPr lang="tr-TR" sz="1600" b="1" dirty="0"/>
          </a:p>
        </p:txBody>
      </p:sp>
      <p:pic>
        <p:nvPicPr>
          <p:cNvPr id="5" name="Resim 4">
            <a:extLst>
              <a:ext uri="{FF2B5EF4-FFF2-40B4-BE49-F238E27FC236}">
                <a16:creationId xmlns:a16="http://schemas.microsoft.com/office/drawing/2014/main" id="{18742C7D-6F70-CE97-F7CB-DE58B60206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696" y="1448431"/>
            <a:ext cx="5531634" cy="3427200"/>
          </a:xfrm>
          <a:prstGeom prst="rect">
            <a:avLst/>
          </a:prstGeom>
        </p:spPr>
      </p:pic>
    </p:spTree>
    <p:extLst>
      <p:ext uri="{BB962C8B-B14F-4D97-AF65-F5344CB8AC3E}">
        <p14:creationId xmlns:p14="http://schemas.microsoft.com/office/powerpoint/2010/main" val="28130374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2000"/>
            <a:lum/>
          </a:blip>
          <a:srcRect/>
          <a:stretch>
            <a:fillRect l="-74000" r="-74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342900" y="396699"/>
            <a:ext cx="6172200" cy="1019908"/>
          </a:xfrm>
        </p:spPr>
        <p:txBody>
          <a:bodyPr>
            <a:normAutofit/>
          </a:bodyPr>
          <a:lstStyle/>
          <a:p>
            <a:pPr marL="0" indent="0">
              <a:buNone/>
            </a:pPr>
            <a:r>
              <a:rPr lang="tr-TR" sz="3000" b="1" dirty="0">
                <a:latin typeface="Aptos" panose="020B0004020202020204" pitchFamily="34" charset="0"/>
              </a:rPr>
              <a:t>TÜRK HAMAMI</a:t>
            </a:r>
          </a:p>
        </p:txBody>
      </p:sp>
      <p:sp>
        <p:nvSpPr>
          <p:cNvPr id="3" name="İçerik Yer Tutucusu 2"/>
          <p:cNvSpPr>
            <a:spLocks noGrp="1"/>
          </p:cNvSpPr>
          <p:nvPr>
            <p:ph idx="1"/>
          </p:nvPr>
        </p:nvSpPr>
        <p:spPr>
          <a:xfrm>
            <a:off x="476672" y="6009805"/>
            <a:ext cx="6008116" cy="4680520"/>
          </a:xfrm>
        </p:spPr>
        <p:txBody>
          <a:bodyPr>
            <a:noAutofit/>
          </a:bodyPr>
          <a:lstStyle/>
          <a:p>
            <a:pPr marL="0" indent="0" algn="just">
              <a:buNone/>
            </a:pPr>
            <a:r>
              <a:rPr lang="tr-TR" sz="1800" dirty="0">
                <a:latin typeface="Aptos" panose="020B0004020202020204" pitchFamily="34" charset="0"/>
              </a:rPr>
              <a:t>Anadolu’da çok eski zamanlardan beri bir hamam kültürü vardır. Türkler Orta Asya’da yaşarken var olan hamam geleneklerini göç ettikleri Anadolu’ya da taşıdılar. Kendilerinden önce yaşayanların bıraktığı mermer hamam kültürünün üzerine kendi geleneklerini yerleştirdiler. Zaman içinde çok özel günlerin kutlandığı yerler hamamlar oldu. Bugün bile devam eden kadınlar için “gelin hamamı”, “loğusa hamamı”, “bebeğin kırk hamamı”, “adak hamamı”, “yas alma hamamı” erkeklerde ise “damat hamamı”, “sünnet hamamı”, “asker hamamı” ve “bayram hamamı” güncelliğini korumaktadır. </a:t>
            </a:r>
          </a:p>
        </p:txBody>
      </p:sp>
      <p:pic>
        <p:nvPicPr>
          <p:cNvPr id="6" name="Resim 5">
            <a:extLst>
              <a:ext uri="{FF2B5EF4-FFF2-40B4-BE49-F238E27FC236}">
                <a16:creationId xmlns:a16="http://schemas.microsoft.com/office/drawing/2014/main" id="{AD3D69C1-3EDE-0784-B70D-AFC5DF2757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788" y="1555935"/>
            <a:ext cx="6120000" cy="4057826"/>
          </a:xfrm>
          <a:prstGeom prst="rect">
            <a:avLst/>
          </a:prstGeom>
        </p:spPr>
      </p:pic>
    </p:spTree>
    <p:extLst>
      <p:ext uri="{BB962C8B-B14F-4D97-AF65-F5344CB8AC3E}">
        <p14:creationId xmlns:p14="http://schemas.microsoft.com/office/powerpoint/2010/main" val="9915141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2000"/>
            <a:lum/>
          </a:blip>
          <a:srcRect/>
          <a:stretch>
            <a:fillRect l="-23000" r="-23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342900" y="396699"/>
            <a:ext cx="6172200" cy="1019908"/>
          </a:xfrm>
        </p:spPr>
        <p:txBody>
          <a:bodyPr>
            <a:normAutofit/>
          </a:bodyPr>
          <a:lstStyle/>
          <a:p>
            <a:pPr marL="0" indent="0">
              <a:buNone/>
            </a:pPr>
            <a:r>
              <a:rPr lang="tr-TR" sz="3000" b="1" dirty="0">
                <a:latin typeface="Aptos" panose="020B0004020202020204" pitchFamily="34" charset="0"/>
              </a:rPr>
              <a:t>KARAGÖZ İLE HACİVAT</a:t>
            </a:r>
          </a:p>
        </p:txBody>
      </p:sp>
      <p:sp>
        <p:nvSpPr>
          <p:cNvPr id="3" name="İçerik Yer Tutucusu 2"/>
          <p:cNvSpPr>
            <a:spLocks noGrp="1"/>
          </p:cNvSpPr>
          <p:nvPr>
            <p:ph idx="1"/>
          </p:nvPr>
        </p:nvSpPr>
        <p:spPr>
          <a:xfrm>
            <a:off x="819661" y="6105128"/>
            <a:ext cx="5400600" cy="3240360"/>
          </a:xfrm>
        </p:spPr>
        <p:txBody>
          <a:bodyPr>
            <a:noAutofit/>
          </a:bodyPr>
          <a:lstStyle/>
          <a:p>
            <a:pPr marL="0" indent="0" algn="just">
              <a:buNone/>
            </a:pPr>
            <a:r>
              <a:rPr lang="tr-TR" sz="1800" dirty="0">
                <a:latin typeface="Aptos" panose="020B0004020202020204" pitchFamily="34" charset="0"/>
              </a:rPr>
              <a:t>Karagöz ile Hacivat, taklide ve karşılıklı konuşmaya dayanan, iki boyutlu tasvirlerle bir perdede oynatılan gölge oyunudur. Karagöz oynatıcısına kurgusal, hayali denir.  Oyunda konuşmaların değişmesi baş hareketleriyle yapılır.</a:t>
            </a:r>
          </a:p>
          <a:p>
            <a:pPr marL="0" indent="0" algn="just">
              <a:buNone/>
            </a:pPr>
            <a:r>
              <a:rPr lang="tr-TR" sz="1800" dirty="0">
                <a:latin typeface="Aptos" panose="020B0004020202020204" pitchFamily="34" charset="0"/>
              </a:rPr>
              <a:t>Bu iki karakterin gerçekten yaşayıp yaşamadığı, yaşadıysa nerede nasıl yaşadığı kesin olarak bilinmemektedir. Anlatılanlar rivayete dayanır, zira gerçekten yaşamış olsalar bile büyük ihtimalle bahsedilen dönemde tarih kitaplarına girecek kadar önemli bulmamışlardır. </a:t>
            </a: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0768" y="1416607"/>
            <a:ext cx="4358386" cy="4331971"/>
          </a:xfrm>
          <a:prstGeom prst="rect">
            <a:avLst/>
          </a:prstGeom>
        </p:spPr>
      </p:pic>
    </p:spTree>
    <p:extLst>
      <p:ext uri="{BB962C8B-B14F-4D97-AF65-F5344CB8AC3E}">
        <p14:creationId xmlns:p14="http://schemas.microsoft.com/office/powerpoint/2010/main" val="27296786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stretch>
            <a:fillRect l="-56000" r="-56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342900" y="200471"/>
            <a:ext cx="6172200" cy="792089"/>
          </a:xfrm>
        </p:spPr>
        <p:txBody>
          <a:bodyPr>
            <a:normAutofit fontScale="90000"/>
          </a:bodyPr>
          <a:lstStyle/>
          <a:p>
            <a:br>
              <a:rPr lang="tr-TR" sz="2700" dirty="0">
                <a:solidFill>
                  <a:schemeClr val="accent3">
                    <a:lumMod val="50000"/>
                  </a:schemeClr>
                </a:solidFill>
                <a:latin typeface="Aptos" panose="020B0004020202020204" pitchFamily="34" charset="0"/>
              </a:rPr>
            </a:br>
            <a:r>
              <a:rPr lang="tr-TR" sz="2700" dirty="0">
                <a:latin typeface="Aptos" panose="020B0004020202020204" pitchFamily="34" charset="0"/>
              </a:rPr>
              <a:t>KÜLTÜREL VE DOĞAL MİRAS</a:t>
            </a:r>
            <a:br>
              <a:rPr lang="tr-TR" sz="2700" dirty="0">
                <a:latin typeface="Aptos" panose="020B0004020202020204" pitchFamily="34" charset="0"/>
              </a:rPr>
            </a:br>
            <a:r>
              <a:rPr lang="tr-TR" sz="2700" b="1" dirty="0">
                <a:latin typeface="Aptos" panose="020B0004020202020204" pitchFamily="34" charset="0"/>
              </a:rPr>
              <a:t>DENİZ KAPLUMBAĞASI</a:t>
            </a:r>
            <a:br>
              <a:rPr lang="tr-TR" sz="3300" b="1" dirty="0">
                <a:solidFill>
                  <a:schemeClr val="accent3">
                    <a:lumMod val="50000"/>
                  </a:schemeClr>
                </a:solidFill>
              </a:rPr>
            </a:br>
            <a:endParaRPr lang="tr-TR" sz="3300" dirty="0">
              <a:solidFill>
                <a:schemeClr val="accent3">
                  <a:lumMod val="50000"/>
                </a:schemeClr>
              </a:solidFill>
            </a:endParaRPr>
          </a:p>
        </p:txBody>
      </p:sp>
      <p:sp>
        <p:nvSpPr>
          <p:cNvPr id="3" name="İçerik Yer Tutucusu 2"/>
          <p:cNvSpPr>
            <a:spLocks noGrp="1"/>
          </p:cNvSpPr>
          <p:nvPr>
            <p:ph idx="1"/>
          </p:nvPr>
        </p:nvSpPr>
        <p:spPr>
          <a:xfrm>
            <a:off x="512676" y="6124924"/>
            <a:ext cx="5832648" cy="3384377"/>
          </a:xfrm>
        </p:spPr>
        <p:txBody>
          <a:bodyPr>
            <a:noAutofit/>
          </a:bodyPr>
          <a:lstStyle/>
          <a:p>
            <a:pPr marL="0" indent="0" algn="just">
              <a:buNone/>
            </a:pPr>
            <a:r>
              <a:rPr lang="tr-TR" sz="1800" dirty="0">
                <a:latin typeface="Aptos" panose="020B0004020202020204" pitchFamily="34" charset="0"/>
              </a:rPr>
              <a:t>Yumurtlamak haricinde karaya hiç çıkmayan </a:t>
            </a:r>
            <a:r>
              <a:rPr lang="tr-TR" sz="1800" dirty="0" err="1">
                <a:latin typeface="Aptos" panose="020B0004020202020204" pitchFamily="34" charset="0"/>
              </a:rPr>
              <a:t>caretta</a:t>
            </a:r>
            <a:r>
              <a:rPr lang="tr-TR" sz="1800" dirty="0">
                <a:latin typeface="Aptos" panose="020B0004020202020204" pitchFamily="34" charset="0"/>
              </a:rPr>
              <a:t> </a:t>
            </a:r>
            <a:r>
              <a:rPr lang="tr-TR" sz="1800" dirty="0" err="1">
                <a:latin typeface="Aptos" panose="020B0004020202020204" pitchFamily="34" charset="0"/>
              </a:rPr>
              <a:t>caretta'lar</a:t>
            </a:r>
            <a:r>
              <a:rPr lang="tr-TR" sz="1800" dirty="0">
                <a:latin typeface="Aptos" panose="020B0004020202020204" pitchFamily="34" charset="0"/>
              </a:rPr>
              <a:t>, nesli tükenmekte olan canlılar kategorisinde yer almaktadır. Türkiye’nin Akdeniz kıyılarında iri başlı deniz kaplumbağası (</a:t>
            </a:r>
            <a:r>
              <a:rPr lang="tr-TR" sz="1800" i="1" dirty="0" err="1">
                <a:latin typeface="Aptos" panose="020B0004020202020204" pitchFamily="34" charset="0"/>
              </a:rPr>
              <a:t>Caretta</a:t>
            </a:r>
            <a:r>
              <a:rPr lang="tr-TR" sz="1800" i="1" dirty="0">
                <a:latin typeface="Aptos" panose="020B0004020202020204" pitchFamily="34" charset="0"/>
              </a:rPr>
              <a:t> </a:t>
            </a:r>
            <a:r>
              <a:rPr lang="tr-TR" sz="1800" i="1" dirty="0" err="1">
                <a:latin typeface="Aptos" panose="020B0004020202020204" pitchFamily="34" charset="0"/>
              </a:rPr>
              <a:t>caretta</a:t>
            </a:r>
            <a:r>
              <a:rPr lang="tr-TR" sz="1800" dirty="0">
                <a:latin typeface="Aptos" panose="020B0004020202020204" pitchFamily="34" charset="0"/>
              </a:rPr>
              <a:t>) ve yeşil deniz kaplumbağası (</a:t>
            </a:r>
            <a:r>
              <a:rPr lang="tr-TR" sz="1800" i="1" dirty="0" err="1">
                <a:latin typeface="Aptos" panose="020B0004020202020204" pitchFamily="34" charset="0"/>
              </a:rPr>
              <a:t>Chelonia</a:t>
            </a:r>
            <a:r>
              <a:rPr lang="tr-TR" sz="1800" i="1" dirty="0">
                <a:latin typeface="Aptos" panose="020B0004020202020204" pitchFamily="34" charset="0"/>
              </a:rPr>
              <a:t> </a:t>
            </a:r>
            <a:r>
              <a:rPr lang="tr-TR" sz="1800" i="1" dirty="0" err="1">
                <a:latin typeface="Aptos" panose="020B0004020202020204" pitchFamily="34" charset="0"/>
              </a:rPr>
              <a:t>mydas</a:t>
            </a:r>
            <a:r>
              <a:rPr lang="tr-TR" sz="1800" dirty="0">
                <a:latin typeface="Aptos" panose="020B0004020202020204" pitchFamily="34" charset="0"/>
              </a:rPr>
              <a:t>) türleri yumurta bırakmaktadır.</a:t>
            </a:r>
            <a:r>
              <a:rPr lang="tr-TR" sz="1800" b="1" dirty="0">
                <a:latin typeface="Aptos" panose="020B0004020202020204" pitchFamily="34" charset="0"/>
              </a:rPr>
              <a:t> </a:t>
            </a:r>
            <a:r>
              <a:rPr lang="tr-TR" sz="1800" dirty="0">
                <a:latin typeface="Aptos" panose="020B0004020202020204" pitchFamily="34" charset="0"/>
              </a:rPr>
              <a:t>Akdeniz’de geçmişten günümüze kadar yapılan çalışmaların sonuçlarına göre, </a:t>
            </a:r>
            <a:r>
              <a:rPr lang="tr-TR" sz="1800" i="1" dirty="0" err="1">
                <a:latin typeface="Aptos" panose="020B0004020202020204" pitchFamily="34" charset="0"/>
              </a:rPr>
              <a:t>Caretta</a:t>
            </a:r>
            <a:r>
              <a:rPr lang="tr-TR" sz="1800" i="1" dirty="0">
                <a:latin typeface="Aptos" panose="020B0004020202020204" pitchFamily="34" charset="0"/>
              </a:rPr>
              <a:t> </a:t>
            </a:r>
            <a:r>
              <a:rPr lang="tr-TR" sz="1800" i="1" dirty="0" err="1">
                <a:latin typeface="Aptos" panose="020B0004020202020204" pitchFamily="34" charset="0"/>
              </a:rPr>
              <a:t>caretta</a:t>
            </a:r>
            <a:r>
              <a:rPr lang="tr-TR" sz="1800" dirty="0">
                <a:latin typeface="Aptos" panose="020B0004020202020204" pitchFamily="34" charset="0"/>
              </a:rPr>
              <a:t> türünün en önemli yuvalama alanları Türkiye ve Yunanistan’dır. </a:t>
            </a:r>
          </a:p>
        </p:txBody>
      </p:sp>
      <p:pic>
        <p:nvPicPr>
          <p:cNvPr id="18434" name="Picture 2" descr="C:\Users\kalite\Desktop\CASTİVAL SİSTEM\Travelife\Etiketler\Carett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672" y="1462973"/>
            <a:ext cx="5976664" cy="4066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50412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stretch>
            <a:fillRect l="-56000" r="-56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342900" y="396699"/>
            <a:ext cx="6172200" cy="1019908"/>
          </a:xfrm>
        </p:spPr>
        <p:txBody>
          <a:bodyPr>
            <a:normAutofit/>
          </a:bodyPr>
          <a:lstStyle/>
          <a:p>
            <a:r>
              <a:rPr lang="tr-TR" sz="3000" dirty="0">
                <a:latin typeface="Aptos" panose="020B0004020202020204" pitchFamily="34" charset="0"/>
              </a:rPr>
              <a:t>ENDEMİK HAYVAN TÜRLERİ</a:t>
            </a:r>
          </a:p>
        </p:txBody>
      </p:sp>
      <p:sp>
        <p:nvSpPr>
          <p:cNvPr id="3" name="İçerik Yer Tutucusu 2"/>
          <p:cNvSpPr>
            <a:spLocks noGrp="1"/>
          </p:cNvSpPr>
          <p:nvPr>
            <p:ph idx="1"/>
          </p:nvPr>
        </p:nvSpPr>
        <p:spPr>
          <a:xfrm>
            <a:off x="580254" y="3397130"/>
            <a:ext cx="2240566" cy="792088"/>
          </a:xfrm>
        </p:spPr>
        <p:txBody>
          <a:bodyPr>
            <a:noAutofit/>
          </a:bodyPr>
          <a:lstStyle/>
          <a:p>
            <a:pPr marL="0" indent="0" algn="just">
              <a:buNone/>
            </a:pPr>
            <a:r>
              <a:rPr lang="tr-TR" sz="1600" b="1" dirty="0">
                <a:solidFill>
                  <a:schemeClr val="accent3">
                    <a:lumMod val="50000"/>
                  </a:schemeClr>
                </a:solidFill>
              </a:rPr>
              <a:t>DENİZ KAPLUMBAĞASI</a:t>
            </a:r>
          </a:p>
          <a:p>
            <a:pPr marL="0" indent="0" algn="ctr">
              <a:buNone/>
            </a:pPr>
            <a:r>
              <a:rPr lang="tr-TR" sz="1600" b="1" i="1" dirty="0" err="1">
                <a:solidFill>
                  <a:schemeClr val="accent3">
                    <a:lumMod val="50000"/>
                  </a:schemeClr>
                </a:solidFill>
              </a:rPr>
              <a:t>Caretta</a:t>
            </a:r>
            <a:r>
              <a:rPr lang="tr-TR" sz="1600" b="1" i="1" dirty="0">
                <a:solidFill>
                  <a:schemeClr val="accent3">
                    <a:lumMod val="50000"/>
                  </a:schemeClr>
                </a:solidFill>
              </a:rPr>
              <a:t> </a:t>
            </a:r>
            <a:r>
              <a:rPr lang="tr-TR" sz="1600" b="1" i="1" dirty="0" err="1">
                <a:solidFill>
                  <a:schemeClr val="accent3">
                    <a:lumMod val="50000"/>
                  </a:schemeClr>
                </a:solidFill>
              </a:rPr>
              <a:t>Caretta</a:t>
            </a:r>
            <a:endParaRPr lang="tr-TR" sz="1600" dirty="0">
              <a:solidFill>
                <a:schemeClr val="accent3">
                  <a:lumMod val="50000"/>
                </a:schemeClr>
              </a:solidFill>
            </a:endParaRPr>
          </a:p>
        </p:txBody>
      </p:sp>
      <p:sp>
        <p:nvSpPr>
          <p:cNvPr id="8" name="İçerik Yer Tutucusu 2"/>
          <p:cNvSpPr txBox="1">
            <a:spLocks/>
          </p:cNvSpPr>
          <p:nvPr/>
        </p:nvSpPr>
        <p:spPr>
          <a:xfrm>
            <a:off x="3933056" y="3397130"/>
            <a:ext cx="2726060" cy="7920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tr-TR" sz="1600" b="1" dirty="0">
                <a:solidFill>
                  <a:schemeClr val="accent3">
                    <a:lumMod val="50000"/>
                  </a:schemeClr>
                </a:solidFill>
              </a:rPr>
              <a:t>ANADOLU PARSI</a:t>
            </a:r>
          </a:p>
          <a:p>
            <a:pPr marL="0" indent="0" algn="ctr">
              <a:buFont typeface="Arial" pitchFamily="34" charset="0"/>
              <a:buNone/>
            </a:pPr>
            <a:r>
              <a:rPr lang="tr-TR" sz="1600" b="1" i="1" dirty="0" err="1">
                <a:solidFill>
                  <a:schemeClr val="accent3">
                    <a:lumMod val="50000"/>
                  </a:schemeClr>
                </a:solidFill>
              </a:rPr>
              <a:t>Pantera</a:t>
            </a:r>
            <a:r>
              <a:rPr lang="tr-TR" sz="1600" b="1" i="1" dirty="0">
                <a:solidFill>
                  <a:schemeClr val="accent3">
                    <a:lumMod val="50000"/>
                  </a:schemeClr>
                </a:solidFill>
              </a:rPr>
              <a:t> </a:t>
            </a:r>
            <a:r>
              <a:rPr lang="tr-TR" sz="1600" b="1" i="1" dirty="0" err="1">
                <a:solidFill>
                  <a:schemeClr val="accent3">
                    <a:lumMod val="50000"/>
                  </a:schemeClr>
                </a:solidFill>
              </a:rPr>
              <a:t>pardus</a:t>
            </a:r>
            <a:r>
              <a:rPr lang="tr-TR" sz="1600" b="1" i="1" dirty="0">
                <a:solidFill>
                  <a:schemeClr val="accent3">
                    <a:lumMod val="50000"/>
                  </a:schemeClr>
                </a:solidFill>
              </a:rPr>
              <a:t> </a:t>
            </a:r>
            <a:r>
              <a:rPr lang="tr-TR" sz="1600" b="1" i="1" dirty="0" err="1">
                <a:solidFill>
                  <a:schemeClr val="accent3">
                    <a:lumMod val="50000"/>
                  </a:schemeClr>
                </a:solidFill>
              </a:rPr>
              <a:t>tuttiana</a:t>
            </a:r>
            <a:endParaRPr lang="tr-TR" sz="1600" dirty="0">
              <a:solidFill>
                <a:schemeClr val="accent3">
                  <a:lumMod val="50000"/>
                </a:schemeClr>
              </a:solidFill>
            </a:endParaRPr>
          </a:p>
        </p:txBody>
      </p:sp>
      <p:sp>
        <p:nvSpPr>
          <p:cNvPr id="10" name="İçerik Yer Tutucusu 2"/>
          <p:cNvSpPr txBox="1">
            <a:spLocks/>
          </p:cNvSpPr>
          <p:nvPr/>
        </p:nvSpPr>
        <p:spPr>
          <a:xfrm>
            <a:off x="664981" y="9091999"/>
            <a:ext cx="2240566" cy="7920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tr-TR" sz="1600" b="1" dirty="0">
                <a:solidFill>
                  <a:schemeClr val="accent3">
                    <a:lumMod val="50000"/>
                  </a:schemeClr>
                </a:solidFill>
              </a:rPr>
              <a:t>HOPA ENGEREĞİ</a:t>
            </a:r>
          </a:p>
          <a:p>
            <a:pPr marL="0" indent="0" algn="ctr">
              <a:buFont typeface="Arial" pitchFamily="34" charset="0"/>
              <a:buNone/>
            </a:pPr>
            <a:r>
              <a:rPr lang="tr-TR" sz="1600" b="1" i="1" dirty="0" err="1">
                <a:solidFill>
                  <a:schemeClr val="accent3">
                    <a:lumMod val="50000"/>
                  </a:schemeClr>
                </a:solidFill>
              </a:rPr>
              <a:t>Vipena</a:t>
            </a:r>
            <a:r>
              <a:rPr lang="tr-TR" sz="1600" b="1" i="1" dirty="0">
                <a:solidFill>
                  <a:schemeClr val="accent3">
                    <a:lumMod val="50000"/>
                  </a:schemeClr>
                </a:solidFill>
              </a:rPr>
              <a:t> </a:t>
            </a:r>
            <a:r>
              <a:rPr lang="tr-TR" sz="1600" b="1" i="1" dirty="0" err="1">
                <a:solidFill>
                  <a:schemeClr val="accent3">
                    <a:lumMod val="50000"/>
                  </a:schemeClr>
                </a:solidFill>
              </a:rPr>
              <a:t>kaznakovi</a:t>
            </a:r>
            <a:endParaRPr lang="tr-TR" sz="1600" dirty="0">
              <a:solidFill>
                <a:schemeClr val="accent3">
                  <a:lumMod val="50000"/>
                </a:schemeClr>
              </a:solidFill>
            </a:endParaRPr>
          </a:p>
        </p:txBody>
      </p:sp>
      <p:sp>
        <p:nvSpPr>
          <p:cNvPr id="12" name="İçerik Yer Tutucusu 2"/>
          <p:cNvSpPr txBox="1">
            <a:spLocks/>
          </p:cNvSpPr>
          <p:nvPr/>
        </p:nvSpPr>
        <p:spPr>
          <a:xfrm>
            <a:off x="664981" y="6248778"/>
            <a:ext cx="2240566" cy="7920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tr-TR" sz="1600" b="1" dirty="0">
                <a:solidFill>
                  <a:schemeClr val="accent3">
                    <a:lumMod val="50000"/>
                  </a:schemeClr>
                </a:solidFill>
              </a:rPr>
              <a:t>ANADOLU MİFLONU</a:t>
            </a:r>
          </a:p>
          <a:p>
            <a:pPr marL="0" indent="0" algn="ctr">
              <a:buFont typeface="Arial" pitchFamily="34" charset="0"/>
              <a:buNone/>
            </a:pPr>
            <a:r>
              <a:rPr lang="tr-TR" sz="1600" b="1" i="1" dirty="0" err="1">
                <a:solidFill>
                  <a:schemeClr val="accent3">
                    <a:lumMod val="50000"/>
                  </a:schemeClr>
                </a:solidFill>
              </a:rPr>
              <a:t>Ovis</a:t>
            </a:r>
            <a:r>
              <a:rPr lang="tr-TR" sz="1600" b="1" i="1" dirty="0">
                <a:solidFill>
                  <a:schemeClr val="accent3">
                    <a:lumMod val="50000"/>
                  </a:schemeClr>
                </a:solidFill>
              </a:rPr>
              <a:t> </a:t>
            </a:r>
            <a:r>
              <a:rPr lang="tr-TR" sz="1600" b="1" i="1" dirty="0" err="1">
                <a:solidFill>
                  <a:schemeClr val="accent3">
                    <a:lumMod val="50000"/>
                  </a:schemeClr>
                </a:solidFill>
              </a:rPr>
              <a:t>orientalis</a:t>
            </a:r>
            <a:r>
              <a:rPr lang="tr-TR" sz="1600" b="1" i="1" dirty="0">
                <a:solidFill>
                  <a:schemeClr val="accent3">
                    <a:lumMod val="50000"/>
                  </a:schemeClr>
                </a:solidFill>
              </a:rPr>
              <a:t> </a:t>
            </a:r>
            <a:r>
              <a:rPr lang="tr-TR" sz="1600" b="1" i="1" dirty="0" err="1">
                <a:solidFill>
                  <a:schemeClr val="accent3">
                    <a:lumMod val="50000"/>
                  </a:schemeClr>
                </a:solidFill>
              </a:rPr>
              <a:t>anatolica</a:t>
            </a:r>
            <a:endParaRPr lang="tr-TR" sz="1600" dirty="0">
              <a:solidFill>
                <a:schemeClr val="accent3">
                  <a:lumMod val="50000"/>
                </a:schemeClr>
              </a:solidFill>
            </a:endParaRPr>
          </a:p>
        </p:txBody>
      </p:sp>
      <p:sp>
        <p:nvSpPr>
          <p:cNvPr id="14" name="İçerik Yer Tutucusu 2"/>
          <p:cNvSpPr txBox="1">
            <a:spLocks/>
          </p:cNvSpPr>
          <p:nvPr/>
        </p:nvSpPr>
        <p:spPr>
          <a:xfrm>
            <a:off x="4175803" y="9067322"/>
            <a:ext cx="2240566" cy="7920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tr-TR" sz="1600" b="1" dirty="0">
                <a:solidFill>
                  <a:schemeClr val="accent3">
                    <a:lumMod val="50000"/>
                  </a:schemeClr>
                </a:solidFill>
              </a:rPr>
              <a:t>STEP VAŞAĞI</a:t>
            </a:r>
          </a:p>
          <a:p>
            <a:pPr marL="0" indent="0" algn="ctr">
              <a:buFont typeface="Arial" pitchFamily="34" charset="0"/>
              <a:buNone/>
            </a:pPr>
            <a:r>
              <a:rPr lang="tr-TR" sz="1600" b="1" i="1" dirty="0" err="1">
                <a:solidFill>
                  <a:schemeClr val="accent3">
                    <a:lumMod val="50000"/>
                  </a:schemeClr>
                </a:solidFill>
              </a:rPr>
              <a:t>Felis</a:t>
            </a:r>
            <a:r>
              <a:rPr lang="tr-TR" sz="1600" b="1" i="1" dirty="0">
                <a:solidFill>
                  <a:schemeClr val="accent3">
                    <a:lumMod val="50000"/>
                  </a:schemeClr>
                </a:solidFill>
              </a:rPr>
              <a:t> </a:t>
            </a:r>
            <a:r>
              <a:rPr lang="tr-TR" sz="1600" b="1" i="1" dirty="0" err="1">
                <a:solidFill>
                  <a:schemeClr val="accent3">
                    <a:lumMod val="50000"/>
                  </a:schemeClr>
                </a:solidFill>
              </a:rPr>
              <a:t>caraca</a:t>
            </a:r>
            <a:endParaRPr lang="tr-TR" sz="1600" dirty="0">
              <a:solidFill>
                <a:schemeClr val="accent3">
                  <a:lumMod val="50000"/>
                </a:schemeClr>
              </a:solidFill>
            </a:endParaRPr>
          </a:p>
        </p:txBody>
      </p:sp>
      <p:sp>
        <p:nvSpPr>
          <p:cNvPr id="16" name="İçerik Yer Tutucusu 2"/>
          <p:cNvSpPr txBox="1">
            <a:spLocks/>
          </p:cNvSpPr>
          <p:nvPr/>
        </p:nvSpPr>
        <p:spPr>
          <a:xfrm>
            <a:off x="4082207" y="6208261"/>
            <a:ext cx="2240566" cy="7920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tr-TR" sz="1600" b="1" dirty="0">
                <a:solidFill>
                  <a:schemeClr val="accent3">
                    <a:lumMod val="50000"/>
                  </a:schemeClr>
                </a:solidFill>
              </a:rPr>
              <a:t>GELENGİ</a:t>
            </a:r>
          </a:p>
          <a:p>
            <a:pPr marL="0" indent="0" algn="ctr">
              <a:buFont typeface="Arial" pitchFamily="34" charset="0"/>
              <a:buNone/>
            </a:pPr>
            <a:r>
              <a:rPr lang="tr-TR" sz="1600" b="1" i="1" dirty="0" err="1">
                <a:solidFill>
                  <a:schemeClr val="accent3">
                    <a:lumMod val="50000"/>
                  </a:schemeClr>
                </a:solidFill>
              </a:rPr>
              <a:t>Citellus</a:t>
            </a:r>
            <a:r>
              <a:rPr lang="tr-TR" sz="1600" b="1" i="1" dirty="0">
                <a:solidFill>
                  <a:schemeClr val="accent3">
                    <a:lumMod val="50000"/>
                  </a:schemeClr>
                </a:solidFill>
              </a:rPr>
              <a:t> </a:t>
            </a:r>
            <a:r>
              <a:rPr lang="tr-TR" sz="1600" b="1" i="1" dirty="0" err="1">
                <a:solidFill>
                  <a:schemeClr val="accent3">
                    <a:lumMod val="50000"/>
                  </a:schemeClr>
                </a:solidFill>
              </a:rPr>
              <a:t>citellus</a:t>
            </a:r>
            <a:endParaRPr lang="tr-TR" sz="1600" dirty="0">
              <a:solidFill>
                <a:schemeClr val="accent3">
                  <a:lumMod val="50000"/>
                </a:schemeClr>
              </a:solidFill>
            </a:endParaRPr>
          </a:p>
        </p:txBody>
      </p:sp>
      <p:pic>
        <p:nvPicPr>
          <p:cNvPr id="15" name="Picture 2" descr="C:\Users\kalite\Desktop\CASTİVAL SİSTEM\Travelife\Etiketler\Carett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656" y="1424608"/>
            <a:ext cx="2842841" cy="1934064"/>
          </a:xfrm>
          <a:prstGeom prst="rect">
            <a:avLst/>
          </a:prstGeom>
          <a:noFill/>
          <a:extLst>
            <a:ext uri="{909E8E84-426E-40DD-AFC4-6F175D3DCCD1}">
              <a14:hiddenFill xmlns:a14="http://schemas.microsoft.com/office/drawing/2010/main">
                <a:solidFill>
                  <a:srgbClr val="FFFFFF"/>
                </a:solidFill>
              </a14:hiddenFill>
            </a:ext>
          </a:extLst>
        </p:spPr>
      </p:pic>
      <p:pic>
        <p:nvPicPr>
          <p:cNvPr id="6" name="Resi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7952" y="1416607"/>
            <a:ext cx="2918404" cy="1942065"/>
          </a:xfrm>
          <a:prstGeom prst="rect">
            <a:avLst/>
          </a:prstGeom>
        </p:spPr>
      </p:pic>
      <p:pic>
        <p:nvPicPr>
          <p:cNvPr id="17" name="Resim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280" y="4435614"/>
            <a:ext cx="2466975" cy="1847850"/>
          </a:xfrm>
          <a:prstGeom prst="rect">
            <a:avLst/>
          </a:prstGeom>
        </p:spPr>
      </p:pic>
      <p:pic>
        <p:nvPicPr>
          <p:cNvPr id="18" name="Resim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95725" y="4460294"/>
            <a:ext cx="2619375" cy="1743075"/>
          </a:xfrm>
          <a:prstGeom prst="rect">
            <a:avLst/>
          </a:prstGeom>
        </p:spPr>
      </p:pic>
      <p:pic>
        <p:nvPicPr>
          <p:cNvPr id="19" name="Resim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6961" y="7324247"/>
            <a:ext cx="2619375" cy="1743075"/>
          </a:xfrm>
          <a:prstGeom prst="rect">
            <a:avLst/>
          </a:prstGeom>
        </p:spPr>
      </p:pic>
      <p:pic>
        <p:nvPicPr>
          <p:cNvPr id="20" name="Resim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82207" y="7245966"/>
            <a:ext cx="2390775" cy="1816464"/>
          </a:xfrm>
          <a:prstGeom prst="rect">
            <a:avLst/>
          </a:prstGeom>
        </p:spPr>
      </p:pic>
    </p:spTree>
    <p:extLst>
      <p:ext uri="{BB962C8B-B14F-4D97-AF65-F5344CB8AC3E}">
        <p14:creationId xmlns:p14="http://schemas.microsoft.com/office/powerpoint/2010/main" val="7363105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stretch>
            <a:fillRect l="-22000" r="-22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260648" y="685595"/>
            <a:ext cx="6172200" cy="1019908"/>
          </a:xfrm>
        </p:spPr>
        <p:txBody>
          <a:bodyPr>
            <a:normAutofit fontScale="90000"/>
          </a:bodyPr>
          <a:lstStyle/>
          <a:p>
            <a:r>
              <a:rPr lang="tr-TR" sz="3600" b="1" dirty="0">
                <a:latin typeface="Aptos" panose="020B0004020202020204" pitchFamily="34" charset="0"/>
              </a:rPr>
              <a:t>KÜLTÜREL VE DOĞAL MİRAS</a:t>
            </a:r>
            <a:br>
              <a:rPr lang="tr-TR" sz="2700" dirty="0">
                <a:latin typeface="Aptos" panose="020B0004020202020204" pitchFamily="34" charset="0"/>
              </a:rPr>
            </a:br>
            <a:r>
              <a:rPr lang="tr-TR" sz="2700" b="1" dirty="0">
                <a:latin typeface="Aptos" panose="020B0004020202020204" pitchFamily="34" charset="0"/>
              </a:rPr>
              <a:t>KUM ZAMBAĞI (</a:t>
            </a:r>
            <a:r>
              <a:rPr lang="tr-TR" sz="2700" b="1" i="1" dirty="0" err="1">
                <a:latin typeface="Aptos" panose="020B0004020202020204" pitchFamily="34" charset="0"/>
              </a:rPr>
              <a:t>Pancratium</a:t>
            </a:r>
            <a:r>
              <a:rPr lang="tr-TR" sz="2700" b="1" i="1" dirty="0">
                <a:latin typeface="Aptos" panose="020B0004020202020204" pitchFamily="34" charset="0"/>
              </a:rPr>
              <a:t> </a:t>
            </a:r>
            <a:r>
              <a:rPr lang="tr-TR" sz="2700" b="1" i="1" dirty="0" err="1">
                <a:latin typeface="Aptos" panose="020B0004020202020204" pitchFamily="34" charset="0"/>
              </a:rPr>
              <a:t>maritimum</a:t>
            </a:r>
            <a:r>
              <a:rPr lang="tr-TR" sz="2700" b="1" dirty="0">
                <a:latin typeface="Aptos" panose="020B0004020202020204" pitchFamily="34" charset="0"/>
              </a:rPr>
              <a:t>)</a:t>
            </a:r>
            <a:br>
              <a:rPr lang="tr-TR" sz="3300" b="1" dirty="0">
                <a:solidFill>
                  <a:schemeClr val="accent3">
                    <a:lumMod val="50000"/>
                  </a:schemeClr>
                </a:solidFill>
              </a:rPr>
            </a:br>
            <a:endParaRPr lang="tr-TR" sz="3300" dirty="0">
              <a:solidFill>
                <a:schemeClr val="accent3">
                  <a:lumMod val="50000"/>
                </a:schemeClr>
              </a:solidFill>
            </a:endParaRPr>
          </a:p>
        </p:txBody>
      </p:sp>
      <p:sp>
        <p:nvSpPr>
          <p:cNvPr id="3" name="İçerik Yer Tutucusu 2"/>
          <p:cNvSpPr>
            <a:spLocks noGrp="1"/>
          </p:cNvSpPr>
          <p:nvPr>
            <p:ph idx="1"/>
          </p:nvPr>
        </p:nvSpPr>
        <p:spPr>
          <a:xfrm>
            <a:off x="692696" y="6609184"/>
            <a:ext cx="5544616" cy="3168352"/>
          </a:xfrm>
        </p:spPr>
        <p:txBody>
          <a:bodyPr>
            <a:noAutofit/>
          </a:bodyPr>
          <a:lstStyle/>
          <a:p>
            <a:pPr marL="0" indent="0" algn="just">
              <a:buNone/>
            </a:pPr>
            <a:r>
              <a:rPr lang="tr-TR" sz="1800" dirty="0">
                <a:latin typeface="Aptos" panose="020B0004020202020204" pitchFamily="34" charset="0"/>
              </a:rPr>
              <a:t>Kum zambağı, </a:t>
            </a:r>
            <a:r>
              <a:rPr lang="tr-TR" sz="1800" dirty="0" err="1">
                <a:latin typeface="Aptos" panose="020B0004020202020204" pitchFamily="34" charset="0"/>
              </a:rPr>
              <a:t>Nergisgiller</a:t>
            </a:r>
            <a:r>
              <a:rPr lang="tr-TR" sz="1800" dirty="0">
                <a:latin typeface="Aptos" panose="020B0004020202020204" pitchFamily="34" charset="0"/>
              </a:rPr>
              <a:t> (</a:t>
            </a:r>
            <a:r>
              <a:rPr lang="tr-TR" sz="1800" dirty="0" err="1">
                <a:latin typeface="Aptos" panose="020B0004020202020204" pitchFamily="34" charset="0"/>
              </a:rPr>
              <a:t>Amaryllidaceae</a:t>
            </a:r>
            <a:r>
              <a:rPr lang="tr-TR" sz="1800" dirty="0">
                <a:latin typeface="Aptos" panose="020B0004020202020204" pitchFamily="34" charset="0"/>
              </a:rPr>
              <a:t>) familyasına ait olup özellikle Akdeniz kumullarında yetişen, çok yıllık, soğanlı bir bitki türüdür. Anavatanı Akdeniz bölgesidir. Endemik bir bitki türüdür. Ülkemizde bu bitkiye zarar verenlere cezai yaptırım uygulanır. </a:t>
            </a:r>
          </a:p>
          <a:p>
            <a:pPr marL="0" indent="0" algn="just">
              <a:buNone/>
            </a:pPr>
            <a:r>
              <a:rPr lang="tr-TR" sz="1800" dirty="0">
                <a:latin typeface="Aptos" panose="020B0004020202020204" pitchFamily="34" charset="0"/>
              </a:rPr>
              <a:t>Kum zambakları genellikle denize birkaç metre uzaklıkta olan bölgelerde görülmektedir. Dipten çıkan uzun mızrağı andıran</a:t>
            </a:r>
            <a:r>
              <a:rPr lang="tr-TR" sz="1800" b="1" dirty="0">
                <a:latin typeface="Aptos" panose="020B0004020202020204" pitchFamily="34" charset="0"/>
              </a:rPr>
              <a:t> 40 cm </a:t>
            </a:r>
            <a:r>
              <a:rPr lang="tr-TR" sz="1800" dirty="0">
                <a:latin typeface="Aptos" panose="020B0004020202020204" pitchFamily="34" charset="0"/>
              </a:rPr>
              <a:t>boyuna ulaşabilen yapraklarını, kışları dökmez. Çiçeklenme zamanı Ağustos ve Ekim ayları arasındadır.</a:t>
            </a:r>
          </a:p>
        </p:txBody>
      </p:sp>
      <p:pic>
        <p:nvPicPr>
          <p:cNvPr id="20482" name="Picture 2" descr="C:\Users\kalite\Desktop\CASTİVAL SİSTEM\Travelife\Etiketler\Kum zambağı.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0768" y="1923906"/>
            <a:ext cx="4248472" cy="42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9521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stretch>
            <a:fillRect l="-22000" r="-22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342900" y="396699"/>
            <a:ext cx="6172200" cy="1019908"/>
          </a:xfrm>
        </p:spPr>
        <p:txBody>
          <a:bodyPr>
            <a:normAutofit/>
          </a:bodyPr>
          <a:lstStyle/>
          <a:p>
            <a:r>
              <a:rPr lang="tr-TR" sz="3000" dirty="0">
                <a:latin typeface="Aptos" panose="020B0004020202020204" pitchFamily="34" charset="0"/>
              </a:rPr>
              <a:t>ENDEMİK BİTKİ TÜRLERİ</a:t>
            </a:r>
          </a:p>
        </p:txBody>
      </p:sp>
      <p:sp>
        <p:nvSpPr>
          <p:cNvPr id="3" name="İçerik Yer Tutucusu 2"/>
          <p:cNvSpPr>
            <a:spLocks noGrp="1"/>
          </p:cNvSpPr>
          <p:nvPr>
            <p:ph idx="1"/>
          </p:nvPr>
        </p:nvSpPr>
        <p:spPr>
          <a:xfrm>
            <a:off x="580254" y="3397130"/>
            <a:ext cx="2240566" cy="792088"/>
          </a:xfrm>
        </p:spPr>
        <p:txBody>
          <a:bodyPr>
            <a:noAutofit/>
          </a:bodyPr>
          <a:lstStyle/>
          <a:p>
            <a:pPr marL="0" indent="0" algn="ctr">
              <a:buNone/>
            </a:pPr>
            <a:r>
              <a:rPr lang="tr-TR" sz="1600" b="1" dirty="0">
                <a:solidFill>
                  <a:schemeClr val="accent3">
                    <a:lumMod val="50000"/>
                  </a:schemeClr>
                </a:solidFill>
              </a:rPr>
              <a:t>KUM ZAMBAĞI</a:t>
            </a:r>
          </a:p>
          <a:p>
            <a:pPr marL="0" indent="0" algn="ctr">
              <a:buNone/>
            </a:pPr>
            <a:r>
              <a:rPr lang="tr-TR" sz="1600" b="1" i="1" dirty="0" err="1">
                <a:solidFill>
                  <a:schemeClr val="accent3">
                    <a:lumMod val="50000"/>
                  </a:schemeClr>
                </a:solidFill>
              </a:rPr>
              <a:t>Pancratium</a:t>
            </a:r>
            <a:r>
              <a:rPr lang="tr-TR" sz="1600" b="1" i="1" dirty="0">
                <a:solidFill>
                  <a:schemeClr val="accent3">
                    <a:lumMod val="50000"/>
                  </a:schemeClr>
                </a:solidFill>
              </a:rPr>
              <a:t> </a:t>
            </a:r>
            <a:r>
              <a:rPr lang="tr-TR" sz="1600" b="1" i="1" dirty="0" err="1">
                <a:solidFill>
                  <a:schemeClr val="accent3">
                    <a:lumMod val="50000"/>
                  </a:schemeClr>
                </a:solidFill>
              </a:rPr>
              <a:t>maritimum</a:t>
            </a:r>
            <a:endParaRPr lang="tr-TR" sz="1600" dirty="0">
              <a:solidFill>
                <a:schemeClr val="accent3">
                  <a:lumMod val="50000"/>
                </a:schemeClr>
              </a:solidFill>
            </a:endParaRPr>
          </a:p>
        </p:txBody>
      </p:sp>
      <p:pic>
        <p:nvPicPr>
          <p:cNvPr id="5" name="Picture 2" descr="C:\Users\kalite\Desktop\CASTİVAL SİSTEM\Travelife\Etiketler\Kum zambağı.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425" y="1380907"/>
            <a:ext cx="2016224" cy="2016224"/>
          </a:xfrm>
          <a:prstGeom prst="rect">
            <a:avLst/>
          </a:prstGeom>
          <a:noFill/>
          <a:extLst>
            <a:ext uri="{909E8E84-426E-40DD-AFC4-6F175D3DCCD1}">
              <a14:hiddenFill xmlns:a14="http://schemas.microsoft.com/office/drawing/2010/main">
                <a:solidFill>
                  <a:srgbClr val="FFFFFF"/>
                </a:solidFill>
              </a14:hiddenFill>
            </a:ext>
          </a:extLst>
        </p:spPr>
      </p:pic>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7474" y="1380907"/>
            <a:ext cx="1909192" cy="2016223"/>
          </a:xfrm>
          <a:prstGeom prst="rect">
            <a:avLst/>
          </a:prstGeom>
        </p:spPr>
      </p:pic>
      <p:sp>
        <p:nvSpPr>
          <p:cNvPr id="8" name="İçerik Yer Tutucusu 2"/>
          <p:cNvSpPr txBox="1">
            <a:spLocks/>
          </p:cNvSpPr>
          <p:nvPr/>
        </p:nvSpPr>
        <p:spPr>
          <a:xfrm>
            <a:off x="3933056" y="3397130"/>
            <a:ext cx="2726060" cy="7920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tr-TR" sz="1600" b="1" dirty="0">
                <a:solidFill>
                  <a:schemeClr val="accent3">
                    <a:lumMod val="50000"/>
                  </a:schemeClr>
                </a:solidFill>
              </a:rPr>
              <a:t>TOROS ORKİDESİ</a:t>
            </a:r>
          </a:p>
          <a:p>
            <a:pPr marL="0" indent="0" algn="ctr">
              <a:buFont typeface="Arial" pitchFamily="34" charset="0"/>
              <a:buNone/>
            </a:pPr>
            <a:r>
              <a:rPr lang="tr-TR" sz="1600" b="1" i="1" dirty="0" err="1">
                <a:solidFill>
                  <a:schemeClr val="accent3">
                    <a:lumMod val="50000"/>
                  </a:schemeClr>
                </a:solidFill>
              </a:rPr>
              <a:t>Himantoglossum</a:t>
            </a:r>
            <a:r>
              <a:rPr lang="tr-TR" sz="1600" b="1" i="1" dirty="0">
                <a:solidFill>
                  <a:schemeClr val="accent3">
                    <a:lumMod val="50000"/>
                  </a:schemeClr>
                </a:solidFill>
              </a:rPr>
              <a:t> </a:t>
            </a:r>
            <a:r>
              <a:rPr lang="tr-TR" sz="1600" b="1" i="1" dirty="0" err="1">
                <a:solidFill>
                  <a:schemeClr val="accent3">
                    <a:lumMod val="50000"/>
                  </a:schemeClr>
                </a:solidFill>
              </a:rPr>
              <a:t>Montis-tauri</a:t>
            </a:r>
            <a:endParaRPr lang="tr-TR" sz="1600" dirty="0">
              <a:solidFill>
                <a:schemeClr val="accent3">
                  <a:lumMod val="50000"/>
                </a:schemeClr>
              </a:solidFill>
            </a:endParaRPr>
          </a:p>
        </p:txBody>
      </p:sp>
      <p:pic>
        <p:nvPicPr>
          <p:cNvPr id="7" name="Resi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849" y="4189218"/>
            <a:ext cx="2619375" cy="1743075"/>
          </a:xfrm>
          <a:prstGeom prst="rect">
            <a:avLst/>
          </a:prstGeom>
        </p:spPr>
      </p:pic>
      <p:sp>
        <p:nvSpPr>
          <p:cNvPr id="10" name="İçerik Yer Tutucusu 2"/>
          <p:cNvSpPr txBox="1">
            <a:spLocks/>
          </p:cNvSpPr>
          <p:nvPr/>
        </p:nvSpPr>
        <p:spPr>
          <a:xfrm>
            <a:off x="664982" y="9167750"/>
            <a:ext cx="2240566" cy="7920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tr-TR" sz="1600" b="1" dirty="0">
                <a:solidFill>
                  <a:schemeClr val="accent3">
                    <a:lumMod val="50000"/>
                  </a:schemeClr>
                </a:solidFill>
              </a:rPr>
              <a:t>SİDE CANAVAR OTU</a:t>
            </a:r>
          </a:p>
          <a:p>
            <a:pPr marL="0" indent="0" algn="ctr">
              <a:buFont typeface="Arial" pitchFamily="34" charset="0"/>
              <a:buNone/>
            </a:pPr>
            <a:r>
              <a:rPr lang="tr-TR" sz="1600" b="1" i="1" dirty="0" err="1">
                <a:solidFill>
                  <a:schemeClr val="accent3">
                    <a:lumMod val="50000"/>
                  </a:schemeClr>
                </a:solidFill>
              </a:rPr>
              <a:t>Orobanche</a:t>
            </a:r>
            <a:r>
              <a:rPr lang="tr-TR" sz="1600" b="1" i="1" dirty="0">
                <a:solidFill>
                  <a:schemeClr val="accent3">
                    <a:lumMod val="50000"/>
                  </a:schemeClr>
                </a:solidFill>
              </a:rPr>
              <a:t> </a:t>
            </a:r>
            <a:r>
              <a:rPr lang="tr-TR" sz="1600" b="1" i="1" dirty="0" err="1">
                <a:solidFill>
                  <a:schemeClr val="accent3">
                    <a:lumMod val="50000"/>
                  </a:schemeClr>
                </a:solidFill>
              </a:rPr>
              <a:t>Sideana</a:t>
            </a:r>
            <a:endParaRPr lang="tr-TR" sz="1600" dirty="0">
              <a:solidFill>
                <a:schemeClr val="accent3">
                  <a:lumMod val="50000"/>
                </a:schemeClr>
              </a:solidFill>
            </a:endParaRPr>
          </a:p>
        </p:txBody>
      </p:sp>
      <p:pic>
        <p:nvPicPr>
          <p:cNvPr id="9" name="Resim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1340" y="6724380"/>
            <a:ext cx="1847850" cy="2476500"/>
          </a:xfrm>
          <a:prstGeom prst="rect">
            <a:avLst/>
          </a:prstGeom>
        </p:spPr>
      </p:pic>
      <p:sp>
        <p:nvSpPr>
          <p:cNvPr id="12" name="İçerik Yer Tutucusu 2"/>
          <p:cNvSpPr txBox="1">
            <a:spLocks/>
          </p:cNvSpPr>
          <p:nvPr/>
        </p:nvSpPr>
        <p:spPr>
          <a:xfrm>
            <a:off x="664982" y="5915728"/>
            <a:ext cx="2240566" cy="7920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tr-TR" sz="1600" b="1" dirty="0">
                <a:solidFill>
                  <a:schemeClr val="accent3">
                    <a:lumMod val="50000"/>
                  </a:schemeClr>
                </a:solidFill>
              </a:rPr>
              <a:t>BAYTOP ÇİĞDEMİ</a:t>
            </a:r>
          </a:p>
          <a:p>
            <a:pPr marL="0" indent="0" algn="ctr">
              <a:buFont typeface="Arial" pitchFamily="34" charset="0"/>
              <a:buNone/>
            </a:pPr>
            <a:r>
              <a:rPr lang="tr-TR" sz="1600" b="1" i="1" dirty="0" err="1">
                <a:solidFill>
                  <a:schemeClr val="accent3">
                    <a:lumMod val="50000"/>
                  </a:schemeClr>
                </a:solidFill>
              </a:rPr>
              <a:t>Colchicum</a:t>
            </a:r>
            <a:r>
              <a:rPr lang="tr-TR" sz="1600" b="1" i="1" dirty="0">
                <a:solidFill>
                  <a:schemeClr val="accent3">
                    <a:lumMod val="50000"/>
                  </a:schemeClr>
                </a:solidFill>
              </a:rPr>
              <a:t> </a:t>
            </a:r>
            <a:r>
              <a:rPr lang="tr-TR" sz="1600" b="1" i="1" dirty="0" err="1">
                <a:solidFill>
                  <a:schemeClr val="accent3">
                    <a:lumMod val="50000"/>
                  </a:schemeClr>
                </a:solidFill>
              </a:rPr>
              <a:t>Baytopiorum</a:t>
            </a:r>
            <a:endParaRPr lang="tr-TR" sz="1600" dirty="0">
              <a:solidFill>
                <a:schemeClr val="accent3">
                  <a:lumMod val="50000"/>
                </a:schemeClr>
              </a:solidFill>
            </a:endParaRPr>
          </a:p>
        </p:txBody>
      </p:sp>
      <p:pic>
        <p:nvPicPr>
          <p:cNvPr id="11" name="Resim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0507" y="6891067"/>
            <a:ext cx="2143125" cy="2143125"/>
          </a:xfrm>
          <a:prstGeom prst="rect">
            <a:avLst/>
          </a:prstGeom>
        </p:spPr>
      </p:pic>
      <p:sp>
        <p:nvSpPr>
          <p:cNvPr id="14" name="İçerik Yer Tutucusu 2"/>
          <p:cNvSpPr txBox="1">
            <a:spLocks/>
          </p:cNvSpPr>
          <p:nvPr/>
        </p:nvSpPr>
        <p:spPr>
          <a:xfrm>
            <a:off x="4175803" y="9067322"/>
            <a:ext cx="2240566" cy="7920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tr-TR" sz="1600" b="1" dirty="0">
                <a:solidFill>
                  <a:schemeClr val="accent3">
                    <a:lumMod val="50000"/>
                  </a:schemeClr>
                </a:solidFill>
              </a:rPr>
              <a:t>PERGE HAVA CIVASI</a:t>
            </a:r>
          </a:p>
          <a:p>
            <a:pPr marL="0" indent="0" algn="ctr">
              <a:buFont typeface="Arial" pitchFamily="34" charset="0"/>
              <a:buNone/>
            </a:pPr>
            <a:r>
              <a:rPr lang="tr-TR" sz="1600" b="1" i="1" dirty="0" err="1">
                <a:solidFill>
                  <a:schemeClr val="accent3">
                    <a:lumMod val="50000"/>
                  </a:schemeClr>
                </a:solidFill>
              </a:rPr>
              <a:t>Alkanra</a:t>
            </a:r>
            <a:r>
              <a:rPr lang="tr-TR" sz="1600" b="1" i="1" dirty="0">
                <a:solidFill>
                  <a:schemeClr val="accent3">
                    <a:lumMod val="50000"/>
                  </a:schemeClr>
                </a:solidFill>
              </a:rPr>
              <a:t> </a:t>
            </a:r>
            <a:r>
              <a:rPr lang="tr-TR" sz="1600" b="1" i="1" dirty="0" err="1">
                <a:solidFill>
                  <a:schemeClr val="accent3">
                    <a:lumMod val="50000"/>
                  </a:schemeClr>
                </a:solidFill>
              </a:rPr>
              <a:t>Macrophilla</a:t>
            </a:r>
            <a:endParaRPr lang="tr-TR" sz="1600" dirty="0">
              <a:solidFill>
                <a:schemeClr val="accent3">
                  <a:lumMod val="50000"/>
                </a:schemeClr>
              </a:solidFill>
            </a:endParaRPr>
          </a:p>
        </p:txBody>
      </p:sp>
      <p:pic>
        <p:nvPicPr>
          <p:cNvPr id="13" name="Resim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37619" y="4222348"/>
            <a:ext cx="2628900" cy="1733550"/>
          </a:xfrm>
          <a:prstGeom prst="rect">
            <a:avLst/>
          </a:prstGeom>
        </p:spPr>
      </p:pic>
      <p:sp>
        <p:nvSpPr>
          <p:cNvPr id="16" name="İçerik Yer Tutucusu 2"/>
          <p:cNvSpPr txBox="1">
            <a:spLocks/>
          </p:cNvSpPr>
          <p:nvPr/>
        </p:nvSpPr>
        <p:spPr>
          <a:xfrm>
            <a:off x="4031786" y="5915728"/>
            <a:ext cx="2240566" cy="7920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tr-TR" sz="1600" b="1" dirty="0">
                <a:solidFill>
                  <a:schemeClr val="accent3">
                    <a:lumMod val="50000"/>
                  </a:schemeClr>
                </a:solidFill>
              </a:rPr>
              <a:t>FASELİS BURÇAĞI</a:t>
            </a:r>
          </a:p>
          <a:p>
            <a:pPr marL="0" indent="0" algn="ctr">
              <a:buFont typeface="Arial" pitchFamily="34" charset="0"/>
              <a:buNone/>
            </a:pPr>
            <a:r>
              <a:rPr lang="tr-TR" sz="1600" b="1" i="1" dirty="0" err="1">
                <a:solidFill>
                  <a:schemeClr val="accent3">
                    <a:lumMod val="50000"/>
                  </a:schemeClr>
                </a:solidFill>
              </a:rPr>
              <a:t>Lathyrus</a:t>
            </a:r>
            <a:r>
              <a:rPr lang="tr-TR" sz="1600" b="1" i="1" dirty="0">
                <a:solidFill>
                  <a:schemeClr val="accent3">
                    <a:lumMod val="50000"/>
                  </a:schemeClr>
                </a:solidFill>
              </a:rPr>
              <a:t> </a:t>
            </a:r>
            <a:r>
              <a:rPr lang="tr-TR" sz="1600" b="1" i="1" dirty="0" err="1">
                <a:solidFill>
                  <a:schemeClr val="accent3">
                    <a:lumMod val="50000"/>
                  </a:schemeClr>
                </a:solidFill>
              </a:rPr>
              <a:t>Phalitanus</a:t>
            </a:r>
            <a:endParaRPr lang="tr-TR" sz="1600" dirty="0">
              <a:solidFill>
                <a:schemeClr val="accent3">
                  <a:lumMod val="50000"/>
                </a:schemeClr>
              </a:solidFill>
            </a:endParaRPr>
          </a:p>
        </p:txBody>
      </p:sp>
    </p:spTree>
    <p:extLst>
      <p:ext uri="{BB962C8B-B14F-4D97-AF65-F5344CB8AC3E}">
        <p14:creationId xmlns:p14="http://schemas.microsoft.com/office/powerpoint/2010/main" val="14908675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l="-134000" r="-79000" b="-5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342900" y="396699"/>
            <a:ext cx="6172200" cy="1019908"/>
          </a:xfrm>
        </p:spPr>
        <p:txBody>
          <a:bodyPr>
            <a:normAutofit/>
          </a:bodyPr>
          <a:lstStyle/>
          <a:p>
            <a:r>
              <a:rPr lang="tr-TR" sz="2800" b="1" dirty="0">
                <a:latin typeface="Aptos" panose="020B0004020202020204" pitchFamily="34" charset="0"/>
              </a:rPr>
              <a:t>MUSTAFA KEMAL ATATÜRK</a:t>
            </a:r>
            <a:br>
              <a:rPr lang="tr-TR" sz="2800" b="1" dirty="0">
                <a:latin typeface="Aptos" panose="020B0004020202020204" pitchFamily="34" charset="0"/>
              </a:rPr>
            </a:br>
            <a:r>
              <a:rPr lang="tr-TR" sz="2800" b="1" dirty="0">
                <a:latin typeface="Aptos" panose="020B0004020202020204" pitchFamily="34" charset="0"/>
              </a:rPr>
              <a:t>(1881-193∞)</a:t>
            </a:r>
          </a:p>
        </p:txBody>
      </p:sp>
      <p:sp>
        <p:nvSpPr>
          <p:cNvPr id="3" name="İçerik Yer Tutucusu 2"/>
          <p:cNvSpPr>
            <a:spLocks noGrp="1"/>
          </p:cNvSpPr>
          <p:nvPr>
            <p:ph idx="1"/>
          </p:nvPr>
        </p:nvSpPr>
        <p:spPr>
          <a:xfrm>
            <a:off x="404663" y="5177025"/>
            <a:ext cx="6120681" cy="4384487"/>
          </a:xfrm>
        </p:spPr>
        <p:txBody>
          <a:bodyPr>
            <a:noAutofit/>
          </a:bodyPr>
          <a:lstStyle/>
          <a:p>
            <a:pPr marL="0" indent="0" algn="just">
              <a:buNone/>
            </a:pPr>
            <a:r>
              <a:rPr lang="tr-TR" sz="1500" b="1" dirty="0">
                <a:latin typeface="Aptos" panose="020B0004020202020204" pitchFamily="34" charset="0"/>
              </a:rPr>
              <a:t>TÜRKİYE CUMHURİYETİ'NİN KURUCUSU VE İLK CUMHURBAŞKANI ATATÜRK</a:t>
            </a:r>
          </a:p>
          <a:p>
            <a:pPr marL="0" indent="0" algn="just">
              <a:buNone/>
            </a:pPr>
            <a:r>
              <a:rPr lang="tr-TR" sz="1600" dirty="0">
                <a:latin typeface="Aptos" panose="020B0004020202020204" pitchFamily="34" charset="0"/>
              </a:rPr>
              <a:t>1881’de Selanik’te doğdu. Annesi Zübeyde Hanım, babası Ali Rıza Efendi’dir. Sırasıyla, Mahalle Mektebi, Şemsi Efendi Okulu, Selanik Mülkiye Rüştiyesi, Selanik Askeri Rüştiyesi, Selanik Askeri İdadisi, Harp Okulu ve Harp Akademisi’ne gitti. 1893 yılında Askeri Rüştiye’de okurken matematik öğretmeni tarafından adına “Kemal” ilave edilerek Mustafa Kemal adını aldı.</a:t>
            </a:r>
          </a:p>
          <a:p>
            <a:pPr marL="0" indent="0" algn="just">
              <a:buNone/>
            </a:pPr>
            <a:r>
              <a:rPr lang="tr-TR" sz="1600" dirty="0">
                <a:latin typeface="Aptos" panose="020B0004020202020204" pitchFamily="34" charset="0"/>
              </a:rPr>
              <a:t>Osmanlı Devleti I. Dünya Savaşı’ndan yenik ayrılınca Mondros Ateşkes Antlaşması imzalandı. Bu antlaşma uyarınca vatan topraklarının işgalinin başlaması üzerine Mustafa Kemal, 19 Mayıs 1919’da Samsun’a çıkarak milli mücadeleyi başlattı.</a:t>
            </a:r>
          </a:p>
          <a:p>
            <a:pPr marL="0" indent="0" algn="just">
              <a:buNone/>
            </a:pPr>
            <a:r>
              <a:rPr lang="tr-TR" sz="1600" dirty="0">
                <a:latin typeface="Aptos" panose="020B0004020202020204" pitchFamily="34" charset="0"/>
              </a:rPr>
              <a:t>Mustafa Kemal, 23 Nisan 1920’de TBMM’nin açılması ile Meclis ve Hükümet Başkanlığına seçildi. Sakarya Savaşı’nın kazanılmasının ardından, Gazilik unvanı ve Mareşallik rütbesi ile onurlandırıldı. Mustafa Kemal, 29 Ekim 1923’de cumhuriyetin ilan edilmesi ile beraber Türkiye Cumhuriyeti’nin ilk Cumhurbaşkanı oldu.</a:t>
            </a:r>
            <a:endParaRPr lang="tr-TR" sz="1600" b="1" dirty="0">
              <a:latin typeface="Aptos" panose="020B0004020202020204" pitchFamily="34" charset="0"/>
            </a:endParaRPr>
          </a:p>
          <a:p>
            <a:pPr marL="0" indent="0" algn="just">
              <a:buNone/>
            </a:pPr>
            <a:endParaRPr lang="tr-TR" sz="1500" dirty="0"/>
          </a:p>
        </p:txBody>
      </p:sp>
      <p:pic>
        <p:nvPicPr>
          <p:cNvPr id="13314" name="Picture 2" descr="C:\Users\kalite\Desktop\CASTİVAL SİSTEM\Travelife\Etiketler\Atatür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672" y="1640632"/>
            <a:ext cx="5917561" cy="3312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5403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l="-94000" r="-94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0" y="200472"/>
            <a:ext cx="6741368" cy="1152128"/>
          </a:xfrm>
        </p:spPr>
        <p:txBody>
          <a:bodyPr>
            <a:noAutofit/>
          </a:bodyPr>
          <a:lstStyle/>
          <a:p>
            <a:r>
              <a:rPr lang="tr-TR" sz="2000" b="1" dirty="0">
                <a:latin typeface="Aptos" panose="020B0004020202020204" pitchFamily="34" charset="0"/>
              </a:rPr>
              <a:t>YEREL, TARİHİ, ARKEOLOJİK, KÜLTÜREL, RUHANİ YERLERİ ZİYARET EDERKEN DİKKAT EDİLECEK HUSUSLAR</a:t>
            </a:r>
          </a:p>
        </p:txBody>
      </p:sp>
      <p:sp>
        <p:nvSpPr>
          <p:cNvPr id="3" name="İçerik Yer Tutucusu 2"/>
          <p:cNvSpPr>
            <a:spLocks noGrp="1"/>
          </p:cNvSpPr>
          <p:nvPr>
            <p:ph idx="1"/>
          </p:nvPr>
        </p:nvSpPr>
        <p:spPr>
          <a:xfrm>
            <a:off x="0" y="1496616"/>
            <a:ext cx="6741368" cy="7992888"/>
          </a:xfrm>
        </p:spPr>
        <p:txBody>
          <a:bodyPr>
            <a:noAutofit/>
          </a:bodyPr>
          <a:lstStyle/>
          <a:p>
            <a:pPr marL="0" indent="0">
              <a:spcBef>
                <a:spcPts val="0"/>
              </a:spcBef>
              <a:buNone/>
            </a:pPr>
            <a:r>
              <a:rPr lang="tr-TR" sz="1800" b="1" dirty="0">
                <a:latin typeface="Aptos" panose="020B0004020202020204" pitchFamily="34" charset="0"/>
              </a:rPr>
              <a:t>BİRLİKTE DİKKAT ETMEMİZ GEREKEN BAZI HUSUSLAR</a:t>
            </a:r>
          </a:p>
          <a:p>
            <a:pPr marL="0" indent="0">
              <a:spcBef>
                <a:spcPts val="0"/>
              </a:spcBef>
              <a:buNone/>
            </a:pPr>
            <a:endParaRPr lang="tr-TR" sz="1800" dirty="0">
              <a:latin typeface="Aptos" panose="020B0004020202020204" pitchFamily="34" charset="0"/>
            </a:endParaRPr>
          </a:p>
          <a:p>
            <a:pPr>
              <a:spcBef>
                <a:spcPts val="0"/>
              </a:spcBef>
              <a:buFont typeface="+mj-lt"/>
              <a:buAutoNum type="arabicPeriod"/>
            </a:pPr>
            <a:r>
              <a:rPr lang="tr-TR" sz="1800" dirty="0">
                <a:latin typeface="Aptos" panose="020B0004020202020204" pitchFamily="34" charset="0"/>
              </a:rPr>
              <a:t>İbadethane ve kutsal alanlara girerken lütfen ayakkabılarınızı çıkarınız, sessiz olunuz ve kıyafet kurallarına (başörtüsü, omuz ve dizlerin kapatılması gibi) özen gösteriniz.</a:t>
            </a:r>
          </a:p>
          <a:p>
            <a:pPr>
              <a:spcBef>
                <a:spcPts val="0"/>
              </a:spcBef>
              <a:buFont typeface="+mj-lt"/>
              <a:buAutoNum type="arabicPeriod"/>
            </a:pPr>
            <a:r>
              <a:rPr lang="tr-TR" sz="1800" dirty="0">
                <a:latin typeface="Aptos" panose="020B0004020202020204" pitchFamily="34" charset="0"/>
              </a:rPr>
              <a:t>Yerel halkın mahremiyetine saygı göstermenizi ve izinsiz fotoğraf ya da video çekmemenizi rica ederiz.</a:t>
            </a:r>
          </a:p>
          <a:p>
            <a:pPr>
              <a:spcBef>
                <a:spcPts val="0"/>
              </a:spcBef>
              <a:buFont typeface="+mj-lt"/>
              <a:buAutoNum type="arabicPeriod"/>
            </a:pPr>
            <a:r>
              <a:rPr lang="tr-TR" sz="1800" dirty="0">
                <a:latin typeface="Aptos" panose="020B0004020202020204" pitchFamily="34" charset="0"/>
              </a:rPr>
              <a:t>Lütfen çocukların fotoğraflarını çekmeden önce ailelerinden izin alınız ve fiziksel temastan kaçınınız.</a:t>
            </a:r>
          </a:p>
          <a:p>
            <a:pPr>
              <a:spcBef>
                <a:spcPts val="0"/>
              </a:spcBef>
              <a:buFont typeface="+mj-lt"/>
              <a:buAutoNum type="arabicPeriod"/>
            </a:pPr>
            <a:r>
              <a:rPr lang="tr-TR" sz="1800" dirty="0">
                <a:latin typeface="Aptos" panose="020B0004020202020204" pitchFamily="34" charset="0"/>
              </a:rPr>
              <a:t>Doğal ve arkeolojik alanları korumak adına, çöp ve atıklarınızı belirlenmiş alanlara bırakmanızı, çevreye zarar verebilecek davranışlardan kaçınmanızı önemle öneririz.</a:t>
            </a:r>
          </a:p>
          <a:p>
            <a:pPr>
              <a:spcBef>
                <a:spcPts val="0"/>
              </a:spcBef>
              <a:buFont typeface="+mj-lt"/>
              <a:buAutoNum type="arabicPeriod"/>
            </a:pPr>
            <a:r>
              <a:rPr lang="tr-TR" sz="1800" dirty="0">
                <a:latin typeface="Aptos" panose="020B0004020202020204" pitchFamily="34" charset="0"/>
              </a:rPr>
              <a:t>Hayvan refahını gözetmeyen etkinliklere (eşek gezileri, hayvanlı fotoğraflar vb.) katılmamanız, sürdürülebilir turizm ilkeleri açısından büyük önem taşımaktadır.</a:t>
            </a:r>
          </a:p>
          <a:p>
            <a:pPr>
              <a:spcBef>
                <a:spcPts val="0"/>
              </a:spcBef>
              <a:buFont typeface="+mj-lt"/>
              <a:buAutoNum type="arabicPeriod"/>
            </a:pPr>
            <a:r>
              <a:rPr lang="tr-TR" sz="1800" dirty="0">
                <a:latin typeface="Aptos" panose="020B0004020202020204" pitchFamily="34" charset="0"/>
              </a:rPr>
              <a:t>Yerel rehberlik hizmetlerini tercih etmeniz ve yerel ürünlerden alışveriş yapmanız, hem kültürel bağ kurmanıza hem de yerel ekonomiye katkı sağlamanıza yardımcı olacaktır.</a:t>
            </a:r>
          </a:p>
          <a:p>
            <a:pPr>
              <a:spcBef>
                <a:spcPts val="0"/>
              </a:spcBef>
              <a:buFont typeface="+mj-lt"/>
              <a:buAutoNum type="arabicPeriod"/>
            </a:pPr>
            <a:r>
              <a:rPr lang="tr-TR" sz="1800" dirty="0">
                <a:latin typeface="Aptos" panose="020B0004020202020204" pitchFamily="34" charset="0"/>
              </a:rPr>
              <a:t>Ziyaret ettiğiniz bölgede halkın geleneklerine, inançlarına ve yaşam biçimlerine saygı göstermeniz, kültürel sürdürülebilirliği destekleyecektir.</a:t>
            </a:r>
          </a:p>
          <a:p>
            <a:pPr>
              <a:spcBef>
                <a:spcPts val="0"/>
              </a:spcBef>
              <a:buFont typeface="+mj-lt"/>
              <a:buAutoNum type="arabicPeriod"/>
            </a:pPr>
            <a:r>
              <a:rPr lang="tr-TR" sz="1800" dirty="0">
                <a:latin typeface="Aptos" panose="020B0004020202020204" pitchFamily="34" charset="0"/>
              </a:rPr>
              <a:t>Tüm canlılara ve doğal yaşama saygılı olunuz; çevreye zarar veren ürünlerin (tek kullanımlık plastik, izmarit, vs.) doğaya bırakılmaması konusunda hassasiyet göstermenizi önemle rica ederiz.</a:t>
            </a:r>
          </a:p>
          <a:p>
            <a:pPr>
              <a:spcBef>
                <a:spcPts val="0"/>
              </a:spcBef>
              <a:buFont typeface="+mj-lt"/>
              <a:buAutoNum type="arabicPeriod"/>
            </a:pPr>
            <a:r>
              <a:rPr lang="tr-TR" sz="1800" dirty="0">
                <a:latin typeface="Aptos" panose="020B0004020202020204" pitchFamily="34" charset="0"/>
              </a:rPr>
              <a:t>Yöresel festivallere veya topluluk etkinliklerine katılırken, yerel rehberlerden bilgi alarak topluluk kurallarına uygun davranmanızı tavsiye ederiz.</a:t>
            </a:r>
          </a:p>
          <a:p>
            <a:pPr marL="0" indent="0" algn="just">
              <a:buNone/>
            </a:pPr>
            <a:endParaRPr lang="tr-TR" sz="1600" dirty="0"/>
          </a:p>
        </p:txBody>
      </p:sp>
    </p:spTree>
    <p:extLst>
      <p:ext uri="{BB962C8B-B14F-4D97-AF65-F5344CB8AC3E}">
        <p14:creationId xmlns:p14="http://schemas.microsoft.com/office/powerpoint/2010/main" val="32325272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lum/>
          </a:blip>
          <a:srcRect/>
          <a:stretch>
            <a:fillRect l="-60000" r="-60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0" y="223776"/>
            <a:ext cx="6858000" cy="864096"/>
          </a:xfrm>
        </p:spPr>
        <p:txBody>
          <a:bodyPr>
            <a:normAutofit/>
          </a:bodyPr>
          <a:lstStyle/>
          <a:p>
            <a:r>
              <a:rPr lang="tr-TR" sz="2800" b="1" dirty="0">
                <a:latin typeface="Aptos" panose="020B0004020202020204" pitchFamily="34" charset="0"/>
              </a:rPr>
              <a:t>ÇEVREMİZ İÇİN; </a:t>
            </a:r>
          </a:p>
        </p:txBody>
      </p:sp>
      <p:sp>
        <p:nvSpPr>
          <p:cNvPr id="7" name="İçerik Yer Tutucusu 2"/>
          <p:cNvSpPr>
            <a:spLocks noGrp="1"/>
          </p:cNvSpPr>
          <p:nvPr>
            <p:ph idx="1"/>
          </p:nvPr>
        </p:nvSpPr>
        <p:spPr>
          <a:xfrm>
            <a:off x="188640" y="3542333"/>
            <a:ext cx="6480720" cy="3786929"/>
          </a:xfrm>
        </p:spPr>
        <p:txBody>
          <a:bodyPr>
            <a:noAutofit/>
          </a:bodyPr>
          <a:lstStyle/>
          <a:p>
            <a:pPr marL="0" indent="0" algn="ctr">
              <a:buNone/>
            </a:pPr>
            <a:r>
              <a:rPr lang="tr-TR" sz="2000" b="1" dirty="0">
                <a:solidFill>
                  <a:srgbClr val="002060"/>
                </a:solidFill>
                <a:latin typeface="Aptos" panose="020B0004020202020204" pitchFamily="34" charset="0"/>
              </a:rPr>
              <a:t>Değerli Misafirlerimiz,</a:t>
            </a:r>
          </a:p>
          <a:p>
            <a:pPr marL="0" indent="0" algn="just">
              <a:buNone/>
            </a:pPr>
            <a:r>
              <a:rPr lang="tr-TR" sz="2000" dirty="0">
                <a:solidFill>
                  <a:srgbClr val="002060"/>
                </a:solidFill>
                <a:latin typeface="Aptos" panose="020B0004020202020204" pitchFamily="34" charset="0"/>
              </a:rPr>
              <a:t>Kişisel bakımlarınız için kullandığınız sprey, deodorant, parfüm, güneş kremi, sinek kovucu ilaçlar ile ilgili seçimlerinizde doğaya zarar vermeyen ürünlerin seçimi sürdürülebilir çevre için en güzel yatırımdır. </a:t>
            </a:r>
          </a:p>
          <a:p>
            <a:pPr marL="0" indent="0" algn="ctr">
              <a:buNone/>
            </a:pPr>
            <a:r>
              <a:rPr lang="tr-TR" sz="2000" dirty="0">
                <a:solidFill>
                  <a:srgbClr val="002060"/>
                </a:solidFill>
                <a:latin typeface="Aptos" panose="020B0004020202020204" pitchFamily="34" charset="0"/>
              </a:rPr>
              <a:t>Bir güneş kremi şu bileşenlerden herhangi birini içeriyorsa, yerine deniz yaşamı için güvenli bir alternatifini arayın: </a:t>
            </a:r>
            <a:r>
              <a:rPr lang="tr-TR" sz="2000" b="1" dirty="0" err="1">
                <a:solidFill>
                  <a:srgbClr val="002060"/>
                </a:solidFill>
                <a:latin typeface="Aptos" panose="020B0004020202020204" pitchFamily="34" charset="0"/>
              </a:rPr>
              <a:t>Oxybenzone</a:t>
            </a:r>
            <a:r>
              <a:rPr lang="tr-TR" sz="2000" b="1" dirty="0">
                <a:solidFill>
                  <a:srgbClr val="002060"/>
                </a:solidFill>
                <a:latin typeface="Aptos" panose="020B0004020202020204" pitchFamily="34" charset="0"/>
              </a:rPr>
              <a:t>, Benzophenone-1, Benzophenone-8, OD-PABA, 4-Methylbenzylidene </a:t>
            </a:r>
            <a:r>
              <a:rPr lang="tr-TR" sz="2000" b="1" dirty="0" err="1">
                <a:solidFill>
                  <a:srgbClr val="002060"/>
                </a:solidFill>
                <a:latin typeface="Aptos" panose="020B0004020202020204" pitchFamily="34" charset="0"/>
              </a:rPr>
              <a:t>Camphor</a:t>
            </a:r>
            <a:r>
              <a:rPr lang="tr-TR" sz="2000" b="1" dirty="0">
                <a:solidFill>
                  <a:srgbClr val="002060"/>
                </a:solidFill>
                <a:latin typeface="Aptos" panose="020B0004020202020204" pitchFamily="34" charset="0"/>
              </a:rPr>
              <a:t>, 3-Benzylidene </a:t>
            </a:r>
            <a:r>
              <a:rPr lang="tr-TR" sz="2000" b="1" dirty="0" err="1">
                <a:solidFill>
                  <a:srgbClr val="002060"/>
                </a:solidFill>
                <a:latin typeface="Aptos" panose="020B0004020202020204" pitchFamily="34" charset="0"/>
              </a:rPr>
              <a:t>Camphor</a:t>
            </a:r>
            <a:r>
              <a:rPr lang="tr-TR" sz="2000" b="1" dirty="0">
                <a:solidFill>
                  <a:srgbClr val="002060"/>
                </a:solidFill>
                <a:latin typeface="Aptos" panose="020B0004020202020204" pitchFamily="34" charset="0"/>
              </a:rPr>
              <a:t>, </a:t>
            </a:r>
            <a:r>
              <a:rPr lang="tr-TR" sz="2000" b="1" dirty="0" err="1">
                <a:solidFill>
                  <a:srgbClr val="002060"/>
                </a:solidFill>
                <a:latin typeface="Aptos" panose="020B0004020202020204" pitchFamily="34" charset="0"/>
              </a:rPr>
              <a:t>nano-Titanium</a:t>
            </a:r>
            <a:r>
              <a:rPr lang="tr-TR" sz="2000" b="1" dirty="0">
                <a:solidFill>
                  <a:srgbClr val="002060"/>
                </a:solidFill>
                <a:latin typeface="Aptos" panose="020B0004020202020204" pitchFamily="34" charset="0"/>
              </a:rPr>
              <a:t> </a:t>
            </a:r>
            <a:r>
              <a:rPr lang="tr-TR" sz="2000" b="1" dirty="0" err="1">
                <a:solidFill>
                  <a:srgbClr val="002060"/>
                </a:solidFill>
                <a:latin typeface="Aptos" panose="020B0004020202020204" pitchFamily="34" charset="0"/>
              </a:rPr>
              <a:t>Dioxide</a:t>
            </a:r>
            <a:r>
              <a:rPr lang="tr-TR" sz="2000" b="1" dirty="0">
                <a:solidFill>
                  <a:srgbClr val="002060"/>
                </a:solidFill>
                <a:latin typeface="Aptos" panose="020B0004020202020204" pitchFamily="34" charset="0"/>
              </a:rPr>
              <a:t>, </a:t>
            </a:r>
            <a:r>
              <a:rPr lang="tr-TR" sz="2000" b="1" dirty="0" err="1">
                <a:solidFill>
                  <a:srgbClr val="002060"/>
                </a:solidFill>
                <a:latin typeface="Aptos" panose="020B0004020202020204" pitchFamily="34" charset="0"/>
              </a:rPr>
              <a:t>nano-Zinc</a:t>
            </a:r>
            <a:r>
              <a:rPr lang="tr-TR" sz="2000" b="1" dirty="0">
                <a:solidFill>
                  <a:srgbClr val="002060"/>
                </a:solidFill>
                <a:latin typeface="Aptos" panose="020B0004020202020204" pitchFamily="34" charset="0"/>
              </a:rPr>
              <a:t> </a:t>
            </a:r>
            <a:r>
              <a:rPr lang="tr-TR" sz="2000" b="1" dirty="0" err="1">
                <a:solidFill>
                  <a:srgbClr val="002060"/>
                </a:solidFill>
                <a:latin typeface="Aptos" panose="020B0004020202020204" pitchFamily="34" charset="0"/>
              </a:rPr>
              <a:t>Oxide</a:t>
            </a:r>
            <a:r>
              <a:rPr lang="tr-TR" sz="2000" b="1" dirty="0">
                <a:solidFill>
                  <a:srgbClr val="002060"/>
                </a:solidFill>
                <a:latin typeface="Aptos" panose="020B0004020202020204" pitchFamily="34" charset="0"/>
              </a:rPr>
              <a:t>, </a:t>
            </a:r>
            <a:r>
              <a:rPr lang="tr-TR" sz="2000" b="1" dirty="0" err="1">
                <a:solidFill>
                  <a:srgbClr val="002060"/>
                </a:solidFill>
                <a:latin typeface="Aptos" panose="020B0004020202020204" pitchFamily="34" charset="0"/>
              </a:rPr>
              <a:t>Octinoxate</a:t>
            </a:r>
            <a:r>
              <a:rPr lang="tr-TR" sz="2000" b="1" dirty="0">
                <a:solidFill>
                  <a:srgbClr val="002060"/>
                </a:solidFill>
                <a:latin typeface="Aptos" panose="020B0004020202020204" pitchFamily="34" charset="0"/>
              </a:rPr>
              <a:t>, </a:t>
            </a:r>
            <a:r>
              <a:rPr lang="tr-TR" sz="2000" b="1" dirty="0" err="1">
                <a:solidFill>
                  <a:srgbClr val="002060"/>
                </a:solidFill>
                <a:latin typeface="Aptos" panose="020B0004020202020204" pitchFamily="34" charset="0"/>
              </a:rPr>
              <a:t>Octocrylene</a:t>
            </a:r>
            <a:r>
              <a:rPr lang="tr-TR" sz="2000" b="1" dirty="0">
                <a:solidFill>
                  <a:srgbClr val="002060"/>
                </a:solidFill>
                <a:latin typeface="Aptos" panose="020B0004020202020204" pitchFamily="34" charset="0"/>
              </a:rPr>
              <a:t>.</a:t>
            </a:r>
          </a:p>
          <a:p>
            <a:pPr marL="0" indent="0" algn="just">
              <a:buNone/>
            </a:pPr>
            <a:endParaRPr lang="tr-TR" sz="2000" b="1" dirty="0"/>
          </a:p>
        </p:txBody>
      </p:sp>
      <p:pic>
        <p:nvPicPr>
          <p:cNvPr id="11" name="Resim 10">
            <a:extLst>
              <a:ext uri="{FF2B5EF4-FFF2-40B4-BE49-F238E27FC236}">
                <a16:creationId xmlns:a16="http://schemas.microsoft.com/office/drawing/2014/main" id="{29AACA5B-E6AF-5B74-73C1-FF5441E82A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039" y="1127227"/>
            <a:ext cx="2143125" cy="2143125"/>
          </a:xfrm>
          <a:prstGeom prst="rect">
            <a:avLst/>
          </a:prstGeom>
        </p:spPr>
      </p:pic>
      <p:pic>
        <p:nvPicPr>
          <p:cNvPr id="13" name="Resim 12">
            <a:extLst>
              <a:ext uri="{FF2B5EF4-FFF2-40B4-BE49-F238E27FC236}">
                <a16:creationId xmlns:a16="http://schemas.microsoft.com/office/drawing/2014/main" id="{A6C1FA4B-D876-E06B-6FFF-754E1B2640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7072" y="1127227"/>
            <a:ext cx="2143125" cy="2143125"/>
          </a:xfrm>
          <a:prstGeom prst="rect">
            <a:avLst/>
          </a:prstGeom>
        </p:spPr>
      </p:pic>
      <p:pic>
        <p:nvPicPr>
          <p:cNvPr id="15" name="Resim 14">
            <a:extLst>
              <a:ext uri="{FF2B5EF4-FFF2-40B4-BE49-F238E27FC236}">
                <a16:creationId xmlns:a16="http://schemas.microsoft.com/office/drawing/2014/main" id="{1B9B6BA0-F206-4E1D-446F-AD8F54F2AF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8039" y="7329264"/>
            <a:ext cx="2143125" cy="2143125"/>
          </a:xfrm>
          <a:prstGeom prst="rect">
            <a:avLst/>
          </a:prstGeom>
        </p:spPr>
      </p:pic>
      <p:pic>
        <p:nvPicPr>
          <p:cNvPr id="17" name="Resim 16">
            <a:extLst>
              <a:ext uri="{FF2B5EF4-FFF2-40B4-BE49-F238E27FC236}">
                <a16:creationId xmlns:a16="http://schemas.microsoft.com/office/drawing/2014/main" id="{11F44716-8DBE-98F1-CEDF-845D1FEB95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68812" y="7329263"/>
            <a:ext cx="2143125" cy="2143125"/>
          </a:xfrm>
          <a:prstGeom prst="rect">
            <a:avLst/>
          </a:prstGeom>
        </p:spPr>
      </p:pic>
    </p:spTree>
    <p:extLst>
      <p:ext uri="{BB962C8B-B14F-4D97-AF65-F5344CB8AC3E}">
        <p14:creationId xmlns:p14="http://schemas.microsoft.com/office/powerpoint/2010/main" val="17128823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2000"/>
            <a:lum/>
          </a:blip>
          <a:srcRect/>
          <a:stretch>
            <a:fillRect l="-9000" r="-9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0" y="272479"/>
            <a:ext cx="6858000" cy="1575187"/>
          </a:xfrm>
        </p:spPr>
        <p:txBody>
          <a:bodyPr>
            <a:normAutofit/>
          </a:bodyPr>
          <a:lstStyle/>
          <a:p>
            <a:r>
              <a:rPr lang="tr-TR" sz="3200" b="1" dirty="0">
                <a:latin typeface="Aptos" panose="020B0004020202020204" pitchFamily="34" charset="0"/>
              </a:rPr>
              <a:t>YEREL KÜLTÜRÜ DENEYİMLEME</a:t>
            </a:r>
            <a:br>
              <a:rPr lang="tr-TR" sz="3200" dirty="0">
                <a:latin typeface="Aptos" panose="020B0004020202020204" pitchFamily="34" charset="0"/>
              </a:rPr>
            </a:br>
            <a:r>
              <a:rPr lang="tr-TR" sz="2800" dirty="0">
                <a:latin typeface="Aptos" panose="020B0004020202020204" pitchFamily="34" charset="0"/>
              </a:rPr>
              <a:t>Alanya ve Türk mutfağını otelimizde yaşatmaya önem veriyoruz.</a:t>
            </a:r>
          </a:p>
        </p:txBody>
      </p:sp>
      <p:pic>
        <p:nvPicPr>
          <p:cNvPr id="11" name="Resim 10">
            <a:extLst>
              <a:ext uri="{FF2B5EF4-FFF2-40B4-BE49-F238E27FC236}">
                <a16:creationId xmlns:a16="http://schemas.microsoft.com/office/drawing/2014/main" id="{28A98584-D466-3A86-7B39-8A5D94A7A8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26" y="1856656"/>
            <a:ext cx="3041788" cy="3646856"/>
          </a:xfrm>
          <a:prstGeom prst="rect">
            <a:avLst/>
          </a:prstGeom>
        </p:spPr>
      </p:pic>
      <p:pic>
        <p:nvPicPr>
          <p:cNvPr id="13" name="Resim 12">
            <a:extLst>
              <a:ext uri="{FF2B5EF4-FFF2-40B4-BE49-F238E27FC236}">
                <a16:creationId xmlns:a16="http://schemas.microsoft.com/office/drawing/2014/main" id="{3A78EDD2-2624-BA63-63FC-BB33FDD3A5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58403" y="1856656"/>
            <a:ext cx="3799597" cy="3655845"/>
          </a:xfrm>
          <a:prstGeom prst="rect">
            <a:avLst/>
          </a:prstGeom>
        </p:spPr>
      </p:pic>
      <p:pic>
        <p:nvPicPr>
          <p:cNvPr id="15" name="Resim 14">
            <a:extLst>
              <a:ext uri="{FF2B5EF4-FFF2-40B4-BE49-F238E27FC236}">
                <a16:creationId xmlns:a16="http://schemas.microsoft.com/office/drawing/2014/main" id="{B1EC6DE4-7771-BE1C-54ED-CA6B158543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541" y="5385049"/>
            <a:ext cx="3893286" cy="4494635"/>
          </a:xfrm>
          <a:prstGeom prst="rect">
            <a:avLst/>
          </a:prstGeom>
        </p:spPr>
      </p:pic>
      <p:pic>
        <p:nvPicPr>
          <p:cNvPr id="17" name="Resim 16">
            <a:extLst>
              <a:ext uri="{FF2B5EF4-FFF2-40B4-BE49-F238E27FC236}">
                <a16:creationId xmlns:a16="http://schemas.microsoft.com/office/drawing/2014/main" id="{83F98EDC-91A9-54A1-CE35-181291E70CB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3160597" y="6182281"/>
            <a:ext cx="4494635" cy="2900171"/>
          </a:xfrm>
          <a:prstGeom prst="rect">
            <a:avLst/>
          </a:prstGeom>
        </p:spPr>
      </p:pic>
    </p:spTree>
    <p:extLst>
      <p:ext uri="{BB962C8B-B14F-4D97-AF65-F5344CB8AC3E}">
        <p14:creationId xmlns:p14="http://schemas.microsoft.com/office/powerpoint/2010/main" val="15281602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0000"/>
            <a:lum/>
          </a:blip>
          <a:srcRect/>
          <a:stretch>
            <a:fillRect l="-60000" r="-60000"/>
          </a:stretch>
        </a:blipFill>
        <a:effectLst/>
      </p:bgPr>
    </p:bg>
    <p:spTree>
      <p:nvGrpSpPr>
        <p:cNvPr id="1" name=""/>
        <p:cNvGrpSpPr/>
        <p:nvPr/>
      </p:nvGrpSpPr>
      <p:grpSpPr>
        <a:xfrm>
          <a:off x="0" y="0"/>
          <a:ext cx="0" cy="0"/>
          <a:chOff x="0" y="0"/>
          <a:chExt cx="0" cy="0"/>
        </a:xfrm>
      </p:grpSpPr>
      <p:sp>
        <p:nvSpPr>
          <p:cNvPr id="5" name="Başlık 1">
            <a:extLst>
              <a:ext uri="{FF2B5EF4-FFF2-40B4-BE49-F238E27FC236}">
                <a16:creationId xmlns:a16="http://schemas.microsoft.com/office/drawing/2014/main" id="{4E0CF261-592E-C52B-DBE4-0520473FF48B}"/>
              </a:ext>
            </a:extLst>
          </p:cNvPr>
          <p:cNvSpPr>
            <a:spLocks noGrp="1"/>
          </p:cNvSpPr>
          <p:nvPr>
            <p:ph type="title"/>
          </p:nvPr>
        </p:nvSpPr>
        <p:spPr>
          <a:xfrm>
            <a:off x="342900" y="50573"/>
            <a:ext cx="6172200" cy="869979"/>
          </a:xfrm>
        </p:spPr>
        <p:txBody>
          <a:bodyPr>
            <a:noAutofit/>
          </a:bodyPr>
          <a:lstStyle/>
          <a:p>
            <a:r>
              <a:rPr lang="tr-TR" sz="2800" b="1" dirty="0">
                <a:latin typeface="Aptos" panose="020B0004020202020204" pitchFamily="34" charset="0"/>
              </a:rPr>
              <a:t>ÇEVRE İÇİN KÜÇÜK ADIMLAR, BÜYÜK ETKİLER</a:t>
            </a:r>
            <a:endParaRPr lang="tr-TR" sz="2800" b="1" dirty="0">
              <a:solidFill>
                <a:schemeClr val="tx2"/>
              </a:solidFill>
              <a:latin typeface="Aptos" panose="020B0004020202020204" pitchFamily="34" charset="0"/>
            </a:endParaRPr>
          </a:p>
        </p:txBody>
      </p:sp>
      <p:sp>
        <p:nvSpPr>
          <p:cNvPr id="3" name="Rectangle 1">
            <a:extLst>
              <a:ext uri="{FF2B5EF4-FFF2-40B4-BE49-F238E27FC236}">
                <a16:creationId xmlns:a16="http://schemas.microsoft.com/office/drawing/2014/main" id="{C148F3AE-F387-C58B-C730-D342E1B40B16}"/>
              </a:ext>
            </a:extLst>
          </p:cNvPr>
          <p:cNvSpPr>
            <a:spLocks noChangeArrowheads="1"/>
          </p:cNvSpPr>
          <p:nvPr/>
        </p:nvSpPr>
        <p:spPr bwMode="auto">
          <a:xfrm rot="10800000" flipV="1">
            <a:off x="0" y="1145350"/>
            <a:ext cx="6858000" cy="8710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tr-TR" altLang="tr-TR" b="1" i="0" u="none" strike="noStrike" cap="none" normalizeH="0" baseline="0" dirty="0">
                <a:ln>
                  <a:noFill/>
                </a:ln>
                <a:solidFill>
                  <a:schemeClr val="tx1"/>
                </a:solidFill>
                <a:effectLst/>
                <a:latin typeface="Aptos" panose="020B0004020202020204" pitchFamily="34" charset="0"/>
              </a:rPr>
              <a:t>Geri Dönüştürülebilir Atıkları Ayırın</a:t>
            </a:r>
            <a:br>
              <a:rPr kumimoji="0" lang="tr-TR" altLang="tr-TR" b="0" i="0" u="none" strike="noStrike" cap="none" normalizeH="0" baseline="0" dirty="0">
                <a:ln>
                  <a:noFill/>
                </a:ln>
                <a:solidFill>
                  <a:schemeClr val="tx1"/>
                </a:solidFill>
                <a:effectLst/>
                <a:latin typeface="Aptos" panose="020B0004020202020204" pitchFamily="34" charset="0"/>
              </a:rPr>
            </a:br>
            <a:r>
              <a:rPr kumimoji="0" lang="tr-TR" altLang="tr-TR" b="0" i="0" u="none" strike="noStrike" cap="none" normalizeH="0" baseline="0" dirty="0">
                <a:ln>
                  <a:noFill/>
                </a:ln>
                <a:solidFill>
                  <a:schemeClr val="tx1"/>
                </a:solidFill>
                <a:effectLst/>
                <a:latin typeface="Aptos" panose="020B0004020202020204" pitchFamily="34" charset="0"/>
              </a:rPr>
              <a:t>Kâğıt, cam, metal ve plastik atıkları ayrı biriktirerek geri dönüşüme katkı sağlayabilirsiniz.</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tr-TR" altLang="tr-TR" b="1" i="0" u="none" strike="noStrike" cap="none" normalizeH="0" baseline="0" dirty="0">
                <a:ln>
                  <a:noFill/>
                </a:ln>
                <a:solidFill>
                  <a:schemeClr val="tx1"/>
                </a:solidFill>
                <a:effectLst/>
                <a:latin typeface="Aptos" panose="020B0004020202020204" pitchFamily="34" charset="0"/>
              </a:rPr>
              <a:t>Plastik Yerine Cam ve Dayanıklı Malzeme Tercih Edin</a:t>
            </a:r>
            <a:br>
              <a:rPr kumimoji="0" lang="tr-TR" altLang="tr-TR" b="0" i="0" u="none" strike="noStrike" cap="none" normalizeH="0" baseline="0" dirty="0">
                <a:ln>
                  <a:noFill/>
                </a:ln>
                <a:solidFill>
                  <a:schemeClr val="tx1"/>
                </a:solidFill>
                <a:effectLst/>
                <a:latin typeface="Aptos" panose="020B0004020202020204" pitchFamily="34" charset="0"/>
              </a:rPr>
            </a:br>
            <a:r>
              <a:rPr kumimoji="0" lang="tr-TR" altLang="tr-TR" b="0" i="0" u="none" strike="noStrike" cap="none" normalizeH="0" baseline="0" dirty="0">
                <a:ln>
                  <a:noFill/>
                </a:ln>
                <a:solidFill>
                  <a:schemeClr val="tx1"/>
                </a:solidFill>
                <a:effectLst/>
                <a:latin typeface="Aptos" panose="020B0004020202020204" pitchFamily="34" charset="0"/>
              </a:rPr>
              <a:t>Cam şişeler %100 geri dönüştürülebilir ve sağlığa daha uygundur.</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tr-TR" altLang="tr-TR" b="1" i="0" u="none" strike="noStrike" cap="none" normalizeH="0" baseline="0" dirty="0">
                <a:ln>
                  <a:noFill/>
                </a:ln>
                <a:solidFill>
                  <a:schemeClr val="tx1"/>
                </a:solidFill>
                <a:effectLst/>
                <a:latin typeface="Aptos" panose="020B0004020202020204" pitchFamily="34" charset="0"/>
              </a:rPr>
              <a:t>Daha Az Kimyasal, Daha Doğal Temizlik</a:t>
            </a:r>
            <a:br>
              <a:rPr kumimoji="0" lang="tr-TR" altLang="tr-TR" b="0" i="0" u="none" strike="noStrike" cap="none" normalizeH="0" baseline="0" dirty="0">
                <a:ln>
                  <a:noFill/>
                </a:ln>
                <a:solidFill>
                  <a:schemeClr val="tx1"/>
                </a:solidFill>
                <a:effectLst/>
                <a:latin typeface="Aptos" panose="020B0004020202020204" pitchFamily="34" charset="0"/>
              </a:rPr>
            </a:br>
            <a:r>
              <a:rPr kumimoji="0" lang="tr-TR" altLang="tr-TR" b="0" i="0" u="none" strike="noStrike" cap="none" normalizeH="0" baseline="0" dirty="0">
                <a:ln>
                  <a:noFill/>
                </a:ln>
                <a:solidFill>
                  <a:schemeClr val="tx1"/>
                </a:solidFill>
                <a:effectLst/>
                <a:latin typeface="Aptos" panose="020B0004020202020204" pitchFamily="34" charset="0"/>
              </a:rPr>
              <a:t>Ev temizliğinde çevre dostu ürünler kullanarak hem sağlığınızı hem doğayı koruyabilirsiniz.</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tr-TR" altLang="tr-TR" b="1" i="0" u="none" strike="noStrike" cap="none" normalizeH="0" baseline="0" dirty="0">
                <a:ln>
                  <a:noFill/>
                </a:ln>
                <a:solidFill>
                  <a:schemeClr val="tx1"/>
                </a:solidFill>
                <a:effectLst/>
                <a:latin typeface="Aptos" panose="020B0004020202020204" pitchFamily="34" charset="0"/>
              </a:rPr>
              <a:t>Tek Kullanımlık Ürünler Yerine Ekolojik Alternatifleri Seçin</a:t>
            </a:r>
            <a:br>
              <a:rPr kumimoji="0" lang="tr-TR" altLang="tr-TR" b="0" i="0" u="none" strike="noStrike" cap="none" normalizeH="0" baseline="0" dirty="0">
                <a:ln>
                  <a:noFill/>
                </a:ln>
                <a:solidFill>
                  <a:schemeClr val="tx1"/>
                </a:solidFill>
                <a:effectLst/>
                <a:latin typeface="Aptos" panose="020B0004020202020204" pitchFamily="34" charset="0"/>
              </a:rPr>
            </a:br>
            <a:r>
              <a:rPr kumimoji="0" lang="tr-TR" altLang="tr-TR" b="0" i="0" u="none" strike="noStrike" cap="none" normalizeH="0" baseline="0" dirty="0">
                <a:ln>
                  <a:noFill/>
                </a:ln>
                <a:solidFill>
                  <a:schemeClr val="tx1"/>
                </a:solidFill>
                <a:effectLst/>
                <a:latin typeface="Aptos" panose="020B0004020202020204" pitchFamily="34" charset="0"/>
              </a:rPr>
              <a:t>Metal pipet, bambu fırça, sabun kalıbı gibi seçenekleri değerlendirin.</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tr-TR" altLang="tr-TR" b="1" i="0" u="none" strike="noStrike" cap="none" normalizeH="0" baseline="0" dirty="0">
                <a:ln>
                  <a:noFill/>
                </a:ln>
                <a:solidFill>
                  <a:schemeClr val="tx1"/>
                </a:solidFill>
                <a:effectLst/>
                <a:latin typeface="Aptos" panose="020B0004020202020204" pitchFamily="34" charset="0"/>
              </a:rPr>
              <a:t>Alışverişte Bez Çanta Kullanın</a:t>
            </a:r>
            <a:br>
              <a:rPr kumimoji="0" lang="tr-TR" altLang="tr-TR" b="0" i="0" u="none" strike="noStrike" cap="none" normalizeH="0" baseline="0" dirty="0">
                <a:ln>
                  <a:noFill/>
                </a:ln>
                <a:solidFill>
                  <a:schemeClr val="tx1"/>
                </a:solidFill>
                <a:effectLst/>
                <a:latin typeface="Aptos" panose="020B0004020202020204" pitchFamily="34" charset="0"/>
              </a:rPr>
            </a:br>
            <a:r>
              <a:rPr kumimoji="0" lang="tr-TR" altLang="tr-TR" b="0" i="0" u="none" strike="noStrike" cap="none" normalizeH="0" baseline="0" dirty="0">
                <a:ln>
                  <a:noFill/>
                </a:ln>
                <a:solidFill>
                  <a:schemeClr val="tx1"/>
                </a:solidFill>
                <a:effectLst/>
                <a:latin typeface="Aptos" panose="020B0004020202020204" pitchFamily="34" charset="0"/>
              </a:rPr>
              <a:t>Bez çantalar defalarca kullanılabilir ve plastik poşet kullanımını azaltır.</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tr-TR" altLang="tr-TR" b="1" i="0" u="none" strike="noStrike" cap="none" normalizeH="0" baseline="0" dirty="0">
                <a:ln>
                  <a:noFill/>
                </a:ln>
                <a:solidFill>
                  <a:schemeClr val="tx1"/>
                </a:solidFill>
                <a:effectLst/>
                <a:latin typeface="Aptos" panose="020B0004020202020204" pitchFamily="34" charset="0"/>
              </a:rPr>
              <a:t>Kısa Mesafelerde Araç Yerine Yürümeyi Tercih Edin</a:t>
            </a:r>
            <a:br>
              <a:rPr kumimoji="0" lang="tr-TR" altLang="tr-TR" b="0" i="0" u="none" strike="noStrike" cap="none" normalizeH="0" baseline="0" dirty="0">
                <a:ln>
                  <a:noFill/>
                </a:ln>
                <a:solidFill>
                  <a:schemeClr val="tx1"/>
                </a:solidFill>
                <a:effectLst/>
                <a:latin typeface="Aptos" panose="020B0004020202020204" pitchFamily="34" charset="0"/>
              </a:rPr>
            </a:br>
            <a:r>
              <a:rPr kumimoji="0" lang="tr-TR" altLang="tr-TR" b="0" i="0" u="none" strike="noStrike" cap="none" normalizeH="0" baseline="0" dirty="0">
                <a:ln>
                  <a:noFill/>
                </a:ln>
                <a:solidFill>
                  <a:schemeClr val="tx1"/>
                </a:solidFill>
                <a:effectLst/>
                <a:latin typeface="Aptos" panose="020B0004020202020204" pitchFamily="34" charset="0"/>
              </a:rPr>
              <a:t>Hem çevre dostu bir seçim yapın, hem sağlığınıza katkı sağlayın.</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tr-TR" altLang="tr-TR" b="1" i="0" u="none" strike="noStrike" cap="none" normalizeH="0" baseline="0" dirty="0">
                <a:ln>
                  <a:noFill/>
                </a:ln>
                <a:solidFill>
                  <a:schemeClr val="tx1"/>
                </a:solidFill>
                <a:effectLst/>
                <a:latin typeface="Aptos" panose="020B0004020202020204" pitchFamily="34" charset="0"/>
              </a:rPr>
              <a:t>Suyu Bilinçli Kullanın</a:t>
            </a:r>
            <a:br>
              <a:rPr kumimoji="0" lang="tr-TR" altLang="tr-TR" b="0" i="0" u="none" strike="noStrike" cap="none" normalizeH="0" baseline="0" dirty="0">
                <a:ln>
                  <a:noFill/>
                </a:ln>
                <a:solidFill>
                  <a:schemeClr val="tx1"/>
                </a:solidFill>
                <a:effectLst/>
                <a:latin typeface="Aptos" panose="020B0004020202020204" pitchFamily="34" charset="0"/>
              </a:rPr>
            </a:br>
            <a:r>
              <a:rPr kumimoji="0" lang="tr-TR" altLang="tr-TR" b="0" i="0" u="none" strike="noStrike" cap="none" normalizeH="0" baseline="0" dirty="0">
                <a:ln>
                  <a:noFill/>
                </a:ln>
                <a:solidFill>
                  <a:schemeClr val="tx1"/>
                </a:solidFill>
                <a:effectLst/>
                <a:latin typeface="Aptos" panose="020B0004020202020204" pitchFamily="34" charset="0"/>
              </a:rPr>
              <a:t>Diş fırçalarken musluğu kapatmak gibi basit adımlar büyük fark yaratır.</a:t>
            </a:r>
          </a:p>
          <a:p>
            <a:pPr marL="457200" indent="-457200" eaLnBrk="0" fontAlgn="base" hangingPunct="0">
              <a:spcBef>
                <a:spcPct val="0"/>
              </a:spcBef>
              <a:spcAft>
                <a:spcPct val="0"/>
              </a:spcAft>
              <a:buFont typeface="Arial" panose="020B0604020202020204" pitchFamily="34" charset="0"/>
              <a:buChar char="•"/>
            </a:pPr>
            <a:r>
              <a:rPr lang="tr-TR" b="1" dirty="0">
                <a:latin typeface="Aptos" panose="020B0004020202020204" pitchFamily="34" charset="0"/>
              </a:rPr>
              <a:t>Elektriği bilinçli kullanalım</a:t>
            </a:r>
            <a:br>
              <a:rPr lang="tr-TR" dirty="0">
                <a:latin typeface="Aptos" panose="020B0004020202020204" pitchFamily="34" charset="0"/>
              </a:rPr>
            </a:br>
            <a:r>
              <a:rPr lang="tr-TR" dirty="0">
                <a:latin typeface="Aptos" panose="020B0004020202020204" pitchFamily="34" charset="0"/>
              </a:rPr>
              <a:t>Gün içinde farkında olmadan açık bıraktığımız lambalar, prizde unutulan cihazlar ciddi enerji kayıplarına yol açar. Lütfen kullanmadığınız elektronik eşyaları kapatmayı, fişten çekmeyi unutmayın.</a:t>
            </a:r>
          </a:p>
          <a:p>
            <a:pPr marL="457200" indent="-457200" eaLnBrk="0" fontAlgn="base" hangingPunct="0">
              <a:spcBef>
                <a:spcPct val="0"/>
              </a:spcBef>
              <a:spcAft>
                <a:spcPct val="0"/>
              </a:spcAft>
              <a:buFont typeface="Arial" panose="020B0604020202020204" pitchFamily="34" charset="0"/>
              <a:buChar char="•"/>
            </a:pPr>
            <a:r>
              <a:rPr lang="tr-TR" b="1" dirty="0">
                <a:latin typeface="Aptos" panose="020B0004020202020204" pitchFamily="34" charset="0"/>
              </a:rPr>
              <a:t>Tükettiğimiz ürünlerin izini sürmeye çalışalım</a:t>
            </a:r>
            <a:br>
              <a:rPr lang="tr-TR" dirty="0">
                <a:latin typeface="Aptos" panose="020B0004020202020204" pitchFamily="34" charset="0"/>
              </a:rPr>
            </a:br>
            <a:r>
              <a:rPr lang="tr-TR" dirty="0">
                <a:latin typeface="Aptos" panose="020B0004020202020204" pitchFamily="34" charset="0"/>
              </a:rPr>
              <a:t>Bir yiyeceğin, giysinin veya eşyanın nerede ve nasıl üretildiğini öğrenmek, daha etik ve doğa dostu tercihler yapmamıza yardımcı olur</a:t>
            </a:r>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pPr>
            <a:endParaRPr kumimoji="0" lang="tr-TR" altLang="tr-TR" sz="2000" b="0" i="0" u="none" strike="noStrike" cap="none" normalizeH="0" baseline="0" dirty="0">
              <a:ln>
                <a:noFill/>
              </a:ln>
              <a:solidFill>
                <a:schemeClr val="tx1"/>
              </a:solidFill>
              <a:effectLst/>
              <a:latin typeface="Aptos" panose="020B0004020202020204" pitchFamily="34" charset="0"/>
            </a:endParaRPr>
          </a:p>
        </p:txBody>
      </p:sp>
    </p:spTree>
    <p:extLst>
      <p:ext uri="{BB962C8B-B14F-4D97-AF65-F5344CB8AC3E}">
        <p14:creationId xmlns:p14="http://schemas.microsoft.com/office/powerpoint/2010/main" val="24469893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1000"/>
            <a:lum/>
          </a:blip>
          <a:srcRect/>
          <a:stretch>
            <a:fillRect l="-60000" r="-60000"/>
          </a:stretch>
        </a:blipFill>
        <a:effectLst/>
      </p:bgPr>
    </p:bg>
    <p:spTree>
      <p:nvGrpSpPr>
        <p:cNvPr id="1" name=""/>
        <p:cNvGrpSpPr/>
        <p:nvPr/>
      </p:nvGrpSpPr>
      <p:grpSpPr>
        <a:xfrm>
          <a:off x="0" y="0"/>
          <a:ext cx="0" cy="0"/>
          <a:chOff x="0" y="0"/>
          <a:chExt cx="0" cy="0"/>
        </a:xfrm>
      </p:grpSpPr>
      <p:sp>
        <p:nvSpPr>
          <p:cNvPr id="4" name="Başlık 1">
            <a:extLst>
              <a:ext uri="{FF2B5EF4-FFF2-40B4-BE49-F238E27FC236}">
                <a16:creationId xmlns:a16="http://schemas.microsoft.com/office/drawing/2014/main" id="{8E680217-0E2E-BCED-CEB4-FBB6714D8BDE}"/>
              </a:ext>
            </a:extLst>
          </p:cNvPr>
          <p:cNvSpPr>
            <a:spLocks noGrp="1"/>
          </p:cNvSpPr>
          <p:nvPr>
            <p:ph type="title"/>
          </p:nvPr>
        </p:nvSpPr>
        <p:spPr>
          <a:xfrm>
            <a:off x="342900" y="128464"/>
            <a:ext cx="6172200" cy="648072"/>
          </a:xfrm>
        </p:spPr>
        <p:txBody>
          <a:bodyPr>
            <a:noAutofit/>
          </a:bodyPr>
          <a:lstStyle/>
          <a:p>
            <a:r>
              <a:rPr lang="tr-TR" sz="2400" b="1" dirty="0">
                <a:latin typeface="Aptos" panose="020B0004020202020204" pitchFamily="34" charset="0"/>
              </a:rPr>
              <a:t>ÇEVRE İÇİN KÜÇÜK ADIMLAR, BÜYÜK ETKİLER</a:t>
            </a:r>
            <a:endParaRPr lang="tr-TR" sz="2400" b="1" dirty="0">
              <a:solidFill>
                <a:schemeClr val="tx2"/>
              </a:solidFill>
              <a:latin typeface="Aptos" panose="020B0004020202020204" pitchFamily="34" charset="0"/>
            </a:endParaRPr>
          </a:p>
        </p:txBody>
      </p:sp>
      <p:sp>
        <p:nvSpPr>
          <p:cNvPr id="3" name="İçerik Yer Tutucusu 2">
            <a:extLst>
              <a:ext uri="{FF2B5EF4-FFF2-40B4-BE49-F238E27FC236}">
                <a16:creationId xmlns:a16="http://schemas.microsoft.com/office/drawing/2014/main" id="{E89F1198-AD46-5D38-8631-042966420B40}"/>
              </a:ext>
            </a:extLst>
          </p:cNvPr>
          <p:cNvSpPr>
            <a:spLocks noGrp="1"/>
          </p:cNvSpPr>
          <p:nvPr>
            <p:ph idx="1"/>
          </p:nvPr>
        </p:nvSpPr>
        <p:spPr>
          <a:xfrm>
            <a:off x="116632" y="920552"/>
            <a:ext cx="6741368" cy="8856984"/>
          </a:xfrm>
        </p:spPr>
        <p:txBody>
          <a:bodyPr>
            <a:normAutofit fontScale="40000" lnSpcReduction="20000"/>
          </a:bodyPr>
          <a:lstStyle/>
          <a:p>
            <a:pPr marL="0" indent="0">
              <a:buNone/>
            </a:pPr>
            <a:endParaRPr lang="tr-TR" sz="4500" dirty="0">
              <a:latin typeface="Aptos" panose="020B0004020202020204" pitchFamily="34" charset="0"/>
            </a:endParaRPr>
          </a:p>
          <a:p>
            <a:r>
              <a:rPr lang="tr-TR" sz="4500" b="1" dirty="0">
                <a:latin typeface="Aptos" panose="020B0004020202020204" pitchFamily="34" charset="0"/>
              </a:rPr>
              <a:t>Küçük alışkanlık değişimleri büyük fark yaratır</a:t>
            </a:r>
            <a:br>
              <a:rPr lang="tr-TR" sz="4500" dirty="0">
                <a:latin typeface="Aptos" panose="020B0004020202020204" pitchFamily="34" charset="0"/>
              </a:rPr>
            </a:br>
            <a:r>
              <a:rPr lang="tr-TR" sz="4500" dirty="0">
                <a:latin typeface="Aptos" panose="020B0004020202020204" pitchFamily="34" charset="0"/>
              </a:rPr>
              <a:t>Alışverişte bez çanta kullanmak, plastik yerine cam tercih etmek ya da termos taşımak… Hepsi doğaya olan sorumluluğumuzun birer yansımasıdır.</a:t>
            </a:r>
          </a:p>
          <a:p>
            <a:r>
              <a:rPr lang="tr-TR" sz="4500" dirty="0">
                <a:latin typeface="Aptos" panose="020B0004020202020204" pitchFamily="34" charset="0"/>
              </a:rPr>
              <a:t> </a:t>
            </a:r>
            <a:r>
              <a:rPr lang="tr-TR" sz="4500" b="1" dirty="0">
                <a:latin typeface="Aptos" panose="020B0004020202020204" pitchFamily="34" charset="0"/>
              </a:rPr>
              <a:t>Sokaktaki can dostlarımızı unutmayalım</a:t>
            </a:r>
            <a:br>
              <a:rPr lang="tr-TR" sz="4500" dirty="0">
                <a:latin typeface="Aptos" panose="020B0004020202020204" pitchFamily="34" charset="0"/>
              </a:rPr>
            </a:br>
            <a:r>
              <a:rPr lang="tr-TR" sz="4500" dirty="0">
                <a:latin typeface="Aptos" panose="020B0004020202020204" pitchFamily="34" charset="0"/>
              </a:rPr>
              <a:t>Hava sıcak ya da soğuk olsun, kapınızın önüne bırakacağınız bir kap su veya mama onlar için çok kıymetli olabilir.</a:t>
            </a:r>
          </a:p>
          <a:p>
            <a:r>
              <a:rPr lang="tr-TR" sz="4500" b="1" dirty="0">
                <a:latin typeface="Aptos" panose="020B0004020202020204" pitchFamily="34" charset="0"/>
              </a:rPr>
              <a:t>Suyu boşa akıtmayalım</a:t>
            </a:r>
            <a:br>
              <a:rPr lang="tr-TR" sz="4500" dirty="0">
                <a:latin typeface="Aptos" panose="020B0004020202020204" pitchFamily="34" charset="0"/>
              </a:rPr>
            </a:br>
            <a:r>
              <a:rPr lang="tr-TR" sz="4500" dirty="0">
                <a:latin typeface="Aptos" panose="020B0004020202020204" pitchFamily="34" charset="0"/>
              </a:rPr>
              <a:t>Ellerimizi yıkarken ya da diş fırçalarken açık bırakılan musluk, her seferinde litrelerce suyun boşa gitmesine neden olabilir. Küçük bir farkındalık, büyük bir tasarruf sağlar.</a:t>
            </a:r>
          </a:p>
          <a:p>
            <a:r>
              <a:rPr lang="tr-TR" sz="4500" b="1" dirty="0">
                <a:latin typeface="Aptos" panose="020B0004020202020204" pitchFamily="34" charset="0"/>
              </a:rPr>
              <a:t>Çevremizi fark edelim</a:t>
            </a:r>
            <a:br>
              <a:rPr lang="tr-TR" sz="4500" dirty="0">
                <a:latin typeface="Aptos" panose="020B0004020202020204" pitchFamily="34" charset="0"/>
              </a:rPr>
            </a:br>
            <a:r>
              <a:rPr lang="tr-TR" sz="4500" dirty="0">
                <a:latin typeface="Aptos" panose="020B0004020202020204" pitchFamily="34" charset="0"/>
              </a:rPr>
              <a:t>Günlük yaşantımızda sıkça karşılaştığımız tek kullanımlık ürünleri tespit edelim ve mümkünse tekrar kullanılabilir seçeneklerle değiştirelim.</a:t>
            </a:r>
          </a:p>
          <a:p>
            <a:r>
              <a:rPr lang="tr-TR" sz="4500" b="1" dirty="0">
                <a:latin typeface="Aptos" panose="020B0004020202020204" pitchFamily="34" charset="0"/>
              </a:rPr>
              <a:t>Kırılanı hemen atmayalım, önce tamir etmeyi deneyelim</a:t>
            </a:r>
            <a:br>
              <a:rPr lang="tr-TR" sz="4500" dirty="0">
                <a:latin typeface="Aptos" panose="020B0004020202020204" pitchFamily="34" charset="0"/>
              </a:rPr>
            </a:br>
            <a:r>
              <a:rPr lang="tr-TR" sz="4500" dirty="0">
                <a:latin typeface="Aptos" panose="020B0004020202020204" pitchFamily="34" charset="0"/>
              </a:rPr>
              <a:t>Bozulan bir eşyayı onarmak; hem tasarruf sağlar, hem de israfı azaltır. Yenilemek bazen satın almaktan çok daha değerlidir.</a:t>
            </a:r>
          </a:p>
          <a:p>
            <a:r>
              <a:rPr lang="tr-TR" sz="4500" b="1" dirty="0">
                <a:latin typeface="Aptos" panose="020B0004020202020204" pitchFamily="34" charset="0"/>
              </a:rPr>
              <a:t>Gereksiz plastik tüketimini azaltalım</a:t>
            </a:r>
            <a:br>
              <a:rPr lang="tr-TR" sz="4500" dirty="0">
                <a:latin typeface="Aptos" panose="020B0004020202020204" pitchFamily="34" charset="0"/>
              </a:rPr>
            </a:br>
            <a:r>
              <a:rPr lang="tr-TR" sz="4500" dirty="0">
                <a:latin typeface="Aptos" panose="020B0004020202020204" pitchFamily="34" charset="0"/>
              </a:rPr>
              <a:t>Tek kullanımlık plastik ürünler yerine uzun ömürlü, doğa dostu alternatifleri tercih etmek çevremiz için önemli bir adımdır.</a:t>
            </a:r>
          </a:p>
          <a:p>
            <a:r>
              <a:rPr lang="tr-TR" sz="4500" b="1" dirty="0">
                <a:latin typeface="Aptos" panose="020B0004020202020204" pitchFamily="34" charset="0"/>
              </a:rPr>
              <a:t>Kâğıt israfını azaltabiliriz</a:t>
            </a:r>
            <a:br>
              <a:rPr lang="tr-TR" sz="4500" dirty="0">
                <a:latin typeface="Aptos" panose="020B0004020202020204" pitchFamily="34" charset="0"/>
              </a:rPr>
            </a:br>
            <a:r>
              <a:rPr lang="tr-TR" sz="4500" dirty="0">
                <a:latin typeface="Aptos" panose="020B0004020202020204" pitchFamily="34" charset="0"/>
              </a:rPr>
              <a:t>Gereksiz çıktılardan kaçınmak, çift taraflı baskı yapmak ya da notları dijital tutmak kaynak kullanımını azaltır.</a:t>
            </a:r>
          </a:p>
          <a:p>
            <a:r>
              <a:rPr lang="tr-TR" sz="4500" dirty="0">
                <a:latin typeface="Aptos" panose="020B0004020202020204" pitchFamily="34" charset="0"/>
              </a:rPr>
              <a:t> </a:t>
            </a:r>
            <a:r>
              <a:rPr lang="tr-TR" sz="4500" b="1" dirty="0">
                <a:latin typeface="Aptos" panose="020B0004020202020204" pitchFamily="34" charset="0"/>
              </a:rPr>
              <a:t>Geri dönüşümle dünyaya katkı sunabiliriz</a:t>
            </a:r>
            <a:br>
              <a:rPr lang="tr-TR" sz="4500" dirty="0">
                <a:latin typeface="Aptos" panose="020B0004020202020204" pitchFamily="34" charset="0"/>
              </a:rPr>
            </a:br>
            <a:r>
              <a:rPr lang="tr-TR" sz="4500" dirty="0">
                <a:latin typeface="Aptos" panose="020B0004020202020204" pitchFamily="34" charset="0"/>
              </a:rPr>
              <a:t>Evde ya da iş yerinde atıklarımızı ayrıştırarak geri dönüşüm kutularına atmak, sürdürülebilir bir gelecek için hepimize düşen küçük ama önemli bir sorumluluktur.</a:t>
            </a:r>
          </a:p>
          <a:p>
            <a:r>
              <a:rPr lang="tr-TR" sz="4500" dirty="0">
                <a:latin typeface="Aptos" panose="020B0004020202020204" pitchFamily="34" charset="0"/>
              </a:rPr>
              <a:t> </a:t>
            </a:r>
            <a:r>
              <a:rPr lang="tr-TR" sz="4500" b="1" dirty="0">
                <a:latin typeface="Aptos" panose="020B0004020202020204" pitchFamily="34" charset="0"/>
              </a:rPr>
              <a:t>Bir fidan, bir yaşam demektir</a:t>
            </a:r>
            <a:br>
              <a:rPr lang="tr-TR" sz="4500" dirty="0">
                <a:latin typeface="Aptos" panose="020B0004020202020204" pitchFamily="34" charset="0"/>
              </a:rPr>
            </a:br>
            <a:r>
              <a:rPr lang="tr-TR" sz="4500" dirty="0">
                <a:latin typeface="Aptos" panose="020B0004020202020204" pitchFamily="34" charset="0"/>
              </a:rPr>
              <a:t>Bir ağaç dikmek sadece toprakla bağ kurmak değil, aynı zamanda gelecek nesillere nefes bırakmaktır.</a:t>
            </a:r>
          </a:p>
          <a:p>
            <a:r>
              <a:rPr lang="tr-TR" sz="4500" b="1" dirty="0">
                <a:latin typeface="Aptos" panose="020B0004020202020204" pitchFamily="34" charset="0"/>
              </a:rPr>
              <a:t>Kullanmadığımızı paylaşmak bizi çoğaltır</a:t>
            </a:r>
            <a:br>
              <a:rPr lang="tr-TR" sz="4500" dirty="0">
                <a:latin typeface="Aptos" panose="020B0004020202020204" pitchFamily="34" charset="0"/>
              </a:rPr>
            </a:br>
            <a:r>
              <a:rPr lang="tr-TR" sz="4500" dirty="0">
                <a:latin typeface="Aptos" panose="020B0004020202020204" pitchFamily="34" charset="0"/>
              </a:rPr>
              <a:t>        İyi durumdaki kıyafetlerinizi ya da eşyalarınızı ihtiyacı olanlarla paylaşmak hem israfı önler hem de toplumsal dayanışmayı güçlendirir.</a:t>
            </a:r>
          </a:p>
          <a:p>
            <a:endParaRPr lang="tr-TR" dirty="0"/>
          </a:p>
        </p:txBody>
      </p:sp>
    </p:spTree>
    <p:extLst>
      <p:ext uri="{BB962C8B-B14F-4D97-AF65-F5344CB8AC3E}">
        <p14:creationId xmlns:p14="http://schemas.microsoft.com/office/powerpoint/2010/main" val="6924156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l="-22000" r="-22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342900" y="272480"/>
            <a:ext cx="6172200" cy="1008112"/>
          </a:xfrm>
        </p:spPr>
        <p:txBody>
          <a:bodyPr>
            <a:normAutofit/>
          </a:bodyPr>
          <a:lstStyle/>
          <a:p>
            <a:r>
              <a:rPr lang="tr-TR" dirty="0">
                <a:solidFill>
                  <a:schemeClr val="tx2"/>
                </a:solidFill>
              </a:rPr>
              <a:t>İNSAN KAYNAKLARI</a:t>
            </a:r>
          </a:p>
        </p:txBody>
      </p:sp>
      <p:sp>
        <p:nvSpPr>
          <p:cNvPr id="17" name="Dikdörtgen 16"/>
          <p:cNvSpPr/>
          <p:nvPr/>
        </p:nvSpPr>
        <p:spPr>
          <a:xfrm>
            <a:off x="44624" y="3080792"/>
            <a:ext cx="925860"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t>%67</a:t>
            </a:r>
          </a:p>
        </p:txBody>
      </p:sp>
      <p:sp>
        <p:nvSpPr>
          <p:cNvPr id="20" name="Dikdörtgen 19"/>
          <p:cNvSpPr/>
          <p:nvPr/>
        </p:nvSpPr>
        <p:spPr>
          <a:xfrm>
            <a:off x="4722423" y="3064410"/>
            <a:ext cx="925860"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b="1" dirty="0">
              <a:solidFill>
                <a:schemeClr val="bg1"/>
              </a:solidFill>
            </a:endParaRPr>
          </a:p>
        </p:txBody>
      </p:sp>
      <p:sp>
        <p:nvSpPr>
          <p:cNvPr id="21" name="Dikdörtgen 20"/>
          <p:cNvSpPr/>
          <p:nvPr/>
        </p:nvSpPr>
        <p:spPr>
          <a:xfrm>
            <a:off x="5896593" y="3061280"/>
            <a:ext cx="925860"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rPr>
              <a:t>%100</a:t>
            </a:r>
          </a:p>
        </p:txBody>
      </p:sp>
      <p:graphicFrame>
        <p:nvGraphicFramePr>
          <p:cNvPr id="3" name="Grafik 2">
            <a:extLst>
              <a:ext uri="{FF2B5EF4-FFF2-40B4-BE49-F238E27FC236}">
                <a16:creationId xmlns:a16="http://schemas.microsoft.com/office/drawing/2014/main" id="{6C68A9A3-1B5C-E61C-BF9D-C1A13B398103}"/>
              </a:ext>
            </a:extLst>
          </p:cNvPr>
          <p:cNvGraphicFramePr>
            <a:graphicFrameLocks/>
          </p:cNvGraphicFramePr>
          <p:nvPr>
            <p:extLst>
              <p:ext uri="{D42A27DB-BD31-4B8C-83A1-F6EECF244321}">
                <p14:modId xmlns:p14="http://schemas.microsoft.com/office/powerpoint/2010/main" val="4167537992"/>
              </p:ext>
            </p:extLst>
          </p:nvPr>
        </p:nvGraphicFramePr>
        <p:xfrm>
          <a:off x="188640" y="1280592"/>
          <a:ext cx="6326460" cy="4616647"/>
        </p:xfrm>
        <a:graphic>
          <a:graphicData uri="http://schemas.openxmlformats.org/drawingml/2006/chart">
            <c:chart xmlns:c="http://schemas.openxmlformats.org/drawingml/2006/chart" xmlns:r="http://schemas.openxmlformats.org/officeDocument/2006/relationships" r:id="rId3"/>
          </a:graphicData>
        </a:graphic>
      </p:graphicFrame>
      <p:sp>
        <p:nvSpPr>
          <p:cNvPr id="24" name="Metin kutusu 23">
            <a:extLst>
              <a:ext uri="{FF2B5EF4-FFF2-40B4-BE49-F238E27FC236}">
                <a16:creationId xmlns:a16="http://schemas.microsoft.com/office/drawing/2014/main" id="{716A7208-C90C-3C41-502A-1AEA39D5ACA6}"/>
              </a:ext>
            </a:extLst>
          </p:cNvPr>
          <p:cNvSpPr txBox="1"/>
          <p:nvPr/>
        </p:nvSpPr>
        <p:spPr>
          <a:xfrm>
            <a:off x="188640" y="6537176"/>
            <a:ext cx="6408712" cy="2246769"/>
          </a:xfrm>
          <a:prstGeom prst="rect">
            <a:avLst/>
          </a:prstGeom>
          <a:noFill/>
        </p:spPr>
        <p:txBody>
          <a:bodyPr wrap="square" rtlCol="0">
            <a:spAutoFit/>
          </a:bodyPr>
          <a:lstStyle/>
          <a:p>
            <a:r>
              <a:rPr lang="tr-TR" sz="2000" dirty="0">
                <a:latin typeface="Aptos" panose="020B0004020202020204" pitchFamily="34" charset="0"/>
              </a:rPr>
              <a:t>Otelimizde cinsiyet eşitliği ilkesine bağlı olarak kadın istihdamını destekliyoruz. Mevcut oran, sektörel ortalamalarla uyumlu olmakla birlikte, daha dengeli bir dağılım hedeflenmektedir.</a:t>
            </a:r>
          </a:p>
          <a:p>
            <a:r>
              <a:rPr lang="tr-TR" sz="2000" dirty="0">
                <a:latin typeface="Aptos" panose="020B0004020202020204" pitchFamily="34" charset="0"/>
              </a:rPr>
              <a:t> </a:t>
            </a:r>
            <a:r>
              <a:rPr lang="tr-TR" sz="2000" b="1" dirty="0">
                <a:latin typeface="Aptos" panose="020B0004020202020204" pitchFamily="34" charset="0"/>
              </a:rPr>
              <a:t>2025 Hedefimiz:</a:t>
            </a:r>
            <a:br>
              <a:rPr lang="tr-TR" sz="2000" dirty="0">
                <a:latin typeface="Aptos" panose="020B0004020202020204" pitchFamily="34" charset="0"/>
              </a:rPr>
            </a:br>
            <a:r>
              <a:rPr lang="tr-TR" sz="2000" dirty="0">
                <a:latin typeface="Aptos" panose="020B0004020202020204" pitchFamily="34" charset="0"/>
              </a:rPr>
              <a:t>Kadın çalışan oranını %35’e çıkarmak. Yeni işe alımlarda fırsat eşitliği gözetilerek bu oran artırılacaktır.</a:t>
            </a:r>
          </a:p>
        </p:txBody>
      </p:sp>
    </p:spTree>
    <p:extLst>
      <p:ext uri="{BB962C8B-B14F-4D97-AF65-F5344CB8AC3E}">
        <p14:creationId xmlns:p14="http://schemas.microsoft.com/office/powerpoint/2010/main" val="3447870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l="-22000" r="-22000"/>
          </a:stretch>
        </a:blipFill>
        <a:effectLst/>
      </p:bgPr>
    </p:bg>
    <p:spTree>
      <p:nvGrpSpPr>
        <p:cNvPr id="1" name="">
          <a:extLst>
            <a:ext uri="{FF2B5EF4-FFF2-40B4-BE49-F238E27FC236}">
              <a16:creationId xmlns:a16="http://schemas.microsoft.com/office/drawing/2014/main" id="{88BBC537-DE6E-3EAE-ED43-49140BD96B28}"/>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597CC248-6A4E-B0B2-665C-1827AB390A8E}"/>
              </a:ext>
            </a:extLst>
          </p:cNvPr>
          <p:cNvSpPr>
            <a:spLocks noGrp="1"/>
          </p:cNvSpPr>
          <p:nvPr>
            <p:ph type="title"/>
          </p:nvPr>
        </p:nvSpPr>
        <p:spPr>
          <a:xfrm>
            <a:off x="342900" y="272480"/>
            <a:ext cx="6172200" cy="1008112"/>
          </a:xfrm>
        </p:spPr>
        <p:txBody>
          <a:bodyPr>
            <a:normAutofit/>
          </a:bodyPr>
          <a:lstStyle/>
          <a:p>
            <a:r>
              <a:rPr lang="tr-TR" dirty="0">
                <a:solidFill>
                  <a:schemeClr val="tx2"/>
                </a:solidFill>
              </a:rPr>
              <a:t>İNSAN KAYNAKLARI</a:t>
            </a:r>
          </a:p>
        </p:txBody>
      </p:sp>
      <p:sp>
        <p:nvSpPr>
          <p:cNvPr id="17" name="Dikdörtgen 16">
            <a:extLst>
              <a:ext uri="{FF2B5EF4-FFF2-40B4-BE49-F238E27FC236}">
                <a16:creationId xmlns:a16="http://schemas.microsoft.com/office/drawing/2014/main" id="{F7EC7CBA-7026-8639-283B-19F2D1B120FB}"/>
              </a:ext>
            </a:extLst>
          </p:cNvPr>
          <p:cNvSpPr/>
          <p:nvPr/>
        </p:nvSpPr>
        <p:spPr>
          <a:xfrm>
            <a:off x="44624" y="3080792"/>
            <a:ext cx="925860"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t>%67</a:t>
            </a:r>
          </a:p>
        </p:txBody>
      </p:sp>
      <p:sp>
        <p:nvSpPr>
          <p:cNvPr id="20" name="Dikdörtgen 19">
            <a:extLst>
              <a:ext uri="{FF2B5EF4-FFF2-40B4-BE49-F238E27FC236}">
                <a16:creationId xmlns:a16="http://schemas.microsoft.com/office/drawing/2014/main" id="{4AA49EE3-A469-B69F-F338-6D9720904523}"/>
              </a:ext>
            </a:extLst>
          </p:cNvPr>
          <p:cNvSpPr/>
          <p:nvPr/>
        </p:nvSpPr>
        <p:spPr>
          <a:xfrm>
            <a:off x="4722423" y="3064410"/>
            <a:ext cx="925860"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b="1" dirty="0">
              <a:solidFill>
                <a:schemeClr val="bg1"/>
              </a:solidFill>
            </a:endParaRPr>
          </a:p>
        </p:txBody>
      </p:sp>
      <p:sp>
        <p:nvSpPr>
          <p:cNvPr id="21" name="Dikdörtgen 20">
            <a:extLst>
              <a:ext uri="{FF2B5EF4-FFF2-40B4-BE49-F238E27FC236}">
                <a16:creationId xmlns:a16="http://schemas.microsoft.com/office/drawing/2014/main" id="{CA232D82-89D6-963E-B187-BCA232E4230E}"/>
              </a:ext>
            </a:extLst>
          </p:cNvPr>
          <p:cNvSpPr/>
          <p:nvPr/>
        </p:nvSpPr>
        <p:spPr>
          <a:xfrm>
            <a:off x="5896593" y="3061280"/>
            <a:ext cx="925860"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rPr>
              <a:t>%100</a:t>
            </a:r>
          </a:p>
        </p:txBody>
      </p:sp>
      <p:sp>
        <p:nvSpPr>
          <p:cNvPr id="22" name="Metin kutusu 21">
            <a:extLst>
              <a:ext uri="{FF2B5EF4-FFF2-40B4-BE49-F238E27FC236}">
                <a16:creationId xmlns:a16="http://schemas.microsoft.com/office/drawing/2014/main" id="{CA7C5147-1162-FFCE-C511-4FD9F9C7FBB8}"/>
              </a:ext>
            </a:extLst>
          </p:cNvPr>
          <p:cNvSpPr txBox="1"/>
          <p:nvPr/>
        </p:nvSpPr>
        <p:spPr>
          <a:xfrm>
            <a:off x="342901" y="6897217"/>
            <a:ext cx="6172200" cy="2031325"/>
          </a:xfrm>
          <a:prstGeom prst="rect">
            <a:avLst/>
          </a:prstGeom>
          <a:noFill/>
        </p:spPr>
        <p:txBody>
          <a:bodyPr wrap="square" rtlCol="0">
            <a:spAutoFit/>
          </a:bodyPr>
          <a:lstStyle/>
          <a:p>
            <a:r>
              <a:rPr lang="tr-TR" dirty="0">
                <a:latin typeface="Aptos" panose="020B0004020202020204" pitchFamily="34" charset="0"/>
              </a:rPr>
              <a:t>Karar alma süreçlerinde kadın liderliğini destekliyoruz. Yönetici kadrolarımızda kadın temsili güçlendirilmekte ve iç terfi uygulamalarıyla desteklenmektedir.</a:t>
            </a:r>
          </a:p>
          <a:p>
            <a:r>
              <a:rPr lang="tr-TR" b="1" dirty="0">
                <a:latin typeface="Aptos" panose="020B0004020202020204" pitchFamily="34" charset="0"/>
              </a:rPr>
              <a:t>2025 Hedefimiz:</a:t>
            </a:r>
            <a:br>
              <a:rPr lang="tr-TR" dirty="0">
                <a:latin typeface="Aptos" panose="020B0004020202020204" pitchFamily="34" charset="0"/>
              </a:rPr>
            </a:br>
            <a:r>
              <a:rPr lang="tr-TR" dirty="0">
                <a:latin typeface="Aptos" panose="020B0004020202020204" pitchFamily="34" charset="0"/>
              </a:rPr>
              <a:t>Kadın yönetici oranını %35’e yükseltmek. İç kaynaklardan terfi eden kadın çalışanların oranı izlenerek bu hedefe ulaşılması planlanmaktadır.</a:t>
            </a:r>
          </a:p>
        </p:txBody>
      </p:sp>
      <p:graphicFrame>
        <p:nvGraphicFramePr>
          <p:cNvPr id="4" name="Grafik 3">
            <a:extLst>
              <a:ext uri="{FF2B5EF4-FFF2-40B4-BE49-F238E27FC236}">
                <a16:creationId xmlns:a16="http://schemas.microsoft.com/office/drawing/2014/main" id="{27FBE6A6-3BD4-A4F7-3899-1DBDDBD803C8}"/>
              </a:ext>
            </a:extLst>
          </p:cNvPr>
          <p:cNvGraphicFramePr>
            <a:graphicFrameLocks/>
          </p:cNvGraphicFramePr>
          <p:nvPr>
            <p:extLst>
              <p:ext uri="{D42A27DB-BD31-4B8C-83A1-F6EECF244321}">
                <p14:modId xmlns:p14="http://schemas.microsoft.com/office/powerpoint/2010/main" val="2426218789"/>
              </p:ext>
            </p:extLst>
          </p:nvPr>
        </p:nvGraphicFramePr>
        <p:xfrm>
          <a:off x="342900" y="1208585"/>
          <a:ext cx="5894411" cy="453650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871853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l="-22000" r="-22000"/>
          </a:stretch>
        </a:blipFill>
        <a:effectLst/>
      </p:bgPr>
    </p:bg>
    <p:spTree>
      <p:nvGrpSpPr>
        <p:cNvPr id="1" name="">
          <a:extLst>
            <a:ext uri="{FF2B5EF4-FFF2-40B4-BE49-F238E27FC236}">
              <a16:creationId xmlns:a16="http://schemas.microsoft.com/office/drawing/2014/main" id="{A0896707-D5A3-1833-22E4-189605993830}"/>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9E4BFB1A-0E22-3E37-0F58-C26E7F5CB1E2}"/>
              </a:ext>
            </a:extLst>
          </p:cNvPr>
          <p:cNvSpPr>
            <a:spLocks noGrp="1"/>
          </p:cNvSpPr>
          <p:nvPr>
            <p:ph type="title"/>
          </p:nvPr>
        </p:nvSpPr>
        <p:spPr>
          <a:xfrm>
            <a:off x="221157" y="182581"/>
            <a:ext cx="6172200" cy="648072"/>
          </a:xfrm>
        </p:spPr>
        <p:txBody>
          <a:bodyPr>
            <a:normAutofit fontScale="90000"/>
          </a:bodyPr>
          <a:lstStyle/>
          <a:p>
            <a:r>
              <a:rPr lang="tr-TR" dirty="0">
                <a:solidFill>
                  <a:schemeClr val="tx2"/>
                </a:solidFill>
              </a:rPr>
              <a:t>İNSAN KAYNAKLARI</a:t>
            </a:r>
          </a:p>
        </p:txBody>
      </p:sp>
      <p:sp>
        <p:nvSpPr>
          <p:cNvPr id="17" name="Dikdörtgen 16">
            <a:extLst>
              <a:ext uri="{FF2B5EF4-FFF2-40B4-BE49-F238E27FC236}">
                <a16:creationId xmlns:a16="http://schemas.microsoft.com/office/drawing/2014/main" id="{8941A7A0-A9C3-A913-23A9-E073F420DB19}"/>
              </a:ext>
            </a:extLst>
          </p:cNvPr>
          <p:cNvSpPr/>
          <p:nvPr/>
        </p:nvSpPr>
        <p:spPr>
          <a:xfrm>
            <a:off x="44624" y="3080792"/>
            <a:ext cx="925860"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t>%67</a:t>
            </a:r>
          </a:p>
        </p:txBody>
      </p:sp>
      <p:sp>
        <p:nvSpPr>
          <p:cNvPr id="20" name="Dikdörtgen 19">
            <a:extLst>
              <a:ext uri="{FF2B5EF4-FFF2-40B4-BE49-F238E27FC236}">
                <a16:creationId xmlns:a16="http://schemas.microsoft.com/office/drawing/2014/main" id="{426CD3D5-846F-B016-035B-93190EF40814}"/>
              </a:ext>
            </a:extLst>
          </p:cNvPr>
          <p:cNvSpPr/>
          <p:nvPr/>
        </p:nvSpPr>
        <p:spPr>
          <a:xfrm>
            <a:off x="4722423" y="3064410"/>
            <a:ext cx="925860"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b="1" dirty="0">
              <a:solidFill>
                <a:schemeClr val="bg1"/>
              </a:solidFill>
            </a:endParaRPr>
          </a:p>
        </p:txBody>
      </p:sp>
      <p:sp>
        <p:nvSpPr>
          <p:cNvPr id="21" name="Dikdörtgen 20">
            <a:extLst>
              <a:ext uri="{FF2B5EF4-FFF2-40B4-BE49-F238E27FC236}">
                <a16:creationId xmlns:a16="http://schemas.microsoft.com/office/drawing/2014/main" id="{DE64F39A-F858-4E6D-236D-99B80A208A00}"/>
              </a:ext>
            </a:extLst>
          </p:cNvPr>
          <p:cNvSpPr/>
          <p:nvPr/>
        </p:nvSpPr>
        <p:spPr>
          <a:xfrm>
            <a:off x="5896593" y="3061280"/>
            <a:ext cx="925860"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rPr>
              <a:t>%100</a:t>
            </a:r>
          </a:p>
        </p:txBody>
      </p:sp>
      <p:graphicFrame>
        <p:nvGraphicFramePr>
          <p:cNvPr id="5" name="Grafik 4">
            <a:extLst>
              <a:ext uri="{FF2B5EF4-FFF2-40B4-BE49-F238E27FC236}">
                <a16:creationId xmlns:a16="http://schemas.microsoft.com/office/drawing/2014/main" id="{C9D72A1D-E6D6-3200-4791-A1EC4058B38F}"/>
              </a:ext>
            </a:extLst>
          </p:cNvPr>
          <p:cNvGraphicFramePr>
            <a:graphicFrameLocks/>
          </p:cNvGraphicFramePr>
          <p:nvPr>
            <p:extLst>
              <p:ext uri="{D42A27DB-BD31-4B8C-83A1-F6EECF244321}">
                <p14:modId xmlns:p14="http://schemas.microsoft.com/office/powerpoint/2010/main" val="674139154"/>
              </p:ext>
            </p:extLst>
          </p:nvPr>
        </p:nvGraphicFramePr>
        <p:xfrm>
          <a:off x="202797" y="920553"/>
          <a:ext cx="6322547" cy="4464496"/>
        </p:xfrm>
        <a:graphic>
          <a:graphicData uri="http://schemas.openxmlformats.org/drawingml/2006/chart">
            <c:chart xmlns:c="http://schemas.openxmlformats.org/drawingml/2006/chart" xmlns:r="http://schemas.openxmlformats.org/officeDocument/2006/relationships" r:id="rId3"/>
          </a:graphicData>
        </a:graphic>
      </p:graphicFrame>
      <p:sp>
        <p:nvSpPr>
          <p:cNvPr id="23" name="Metin kutusu 22">
            <a:extLst>
              <a:ext uri="{FF2B5EF4-FFF2-40B4-BE49-F238E27FC236}">
                <a16:creationId xmlns:a16="http://schemas.microsoft.com/office/drawing/2014/main" id="{962A97A2-57C9-4DA3-79C7-ACBF661EA773}"/>
              </a:ext>
            </a:extLst>
          </p:cNvPr>
          <p:cNvSpPr txBox="1"/>
          <p:nvPr/>
        </p:nvSpPr>
        <p:spPr>
          <a:xfrm>
            <a:off x="332657" y="6033120"/>
            <a:ext cx="6060700" cy="2308324"/>
          </a:xfrm>
          <a:prstGeom prst="rect">
            <a:avLst/>
          </a:prstGeom>
          <a:noFill/>
        </p:spPr>
        <p:txBody>
          <a:bodyPr wrap="square" rtlCol="0">
            <a:spAutoFit/>
          </a:bodyPr>
          <a:lstStyle/>
          <a:p>
            <a:r>
              <a:rPr lang="tr-TR" dirty="0">
                <a:latin typeface="Aptos" panose="020B0004020202020204" pitchFamily="34" charset="0"/>
              </a:rPr>
              <a:t>Toplam çalışanlarımızın %63’ü Alanya ve çevresinde ikamet etmektedir. Yerel istihdama verdiğimiz önem sayesinde bölge halkıyla güçlü bağlar kuruyor, ekonomik kalkınmaya katkı sağlıyoruz.</a:t>
            </a:r>
          </a:p>
          <a:p>
            <a:r>
              <a:rPr lang="tr-TR" b="1" dirty="0">
                <a:latin typeface="Aptos" panose="020B0004020202020204" pitchFamily="34" charset="0"/>
              </a:rPr>
              <a:t>2025 Hedefimiz:</a:t>
            </a:r>
            <a:br>
              <a:rPr lang="tr-TR" dirty="0">
                <a:latin typeface="Aptos" panose="020B0004020202020204" pitchFamily="34" charset="0"/>
              </a:rPr>
            </a:br>
            <a:r>
              <a:rPr lang="tr-TR" dirty="0">
                <a:latin typeface="Aptos" panose="020B0004020202020204" pitchFamily="34" charset="0"/>
              </a:rPr>
              <a:t>Yerel çalışan oranını koruyarak %65’e çıkarmak.</a:t>
            </a:r>
            <a:br>
              <a:rPr lang="tr-TR" dirty="0">
                <a:latin typeface="Aptos" panose="020B0004020202020204" pitchFamily="34" charset="0"/>
              </a:rPr>
            </a:br>
            <a:r>
              <a:rPr lang="tr-TR" dirty="0">
                <a:latin typeface="Aptos" panose="020B0004020202020204" pitchFamily="34" charset="0"/>
              </a:rPr>
              <a:t>Yeni işe alımlarda önceliğimiz bölge halkı olacak; bu sayede ulaşım kaynaklı karbon salımı da azaltılacaktır.</a:t>
            </a:r>
          </a:p>
        </p:txBody>
      </p:sp>
    </p:spTree>
    <p:extLst>
      <p:ext uri="{BB962C8B-B14F-4D97-AF65-F5344CB8AC3E}">
        <p14:creationId xmlns:p14="http://schemas.microsoft.com/office/powerpoint/2010/main" val="10631515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l="-22000" r="-22000"/>
          </a:stretch>
        </a:blipFill>
        <a:effectLst/>
      </p:bgPr>
    </p:bg>
    <p:spTree>
      <p:nvGrpSpPr>
        <p:cNvPr id="1" name="">
          <a:extLst>
            <a:ext uri="{FF2B5EF4-FFF2-40B4-BE49-F238E27FC236}">
              <a16:creationId xmlns:a16="http://schemas.microsoft.com/office/drawing/2014/main" id="{0236B05E-C57C-4E74-6E43-89D04E807D58}"/>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335C45C3-37EC-A833-0667-13D83F9D5CE4}"/>
              </a:ext>
            </a:extLst>
          </p:cNvPr>
          <p:cNvSpPr>
            <a:spLocks noGrp="1"/>
          </p:cNvSpPr>
          <p:nvPr>
            <p:ph type="title"/>
          </p:nvPr>
        </p:nvSpPr>
        <p:spPr>
          <a:xfrm>
            <a:off x="221157" y="182581"/>
            <a:ext cx="6172200" cy="648072"/>
          </a:xfrm>
        </p:spPr>
        <p:txBody>
          <a:bodyPr>
            <a:normAutofit fontScale="90000"/>
          </a:bodyPr>
          <a:lstStyle/>
          <a:p>
            <a:r>
              <a:rPr lang="tr-TR" dirty="0">
                <a:solidFill>
                  <a:schemeClr val="tx2"/>
                </a:solidFill>
              </a:rPr>
              <a:t>İNSAN KAYNAKLARI</a:t>
            </a:r>
          </a:p>
        </p:txBody>
      </p:sp>
      <p:sp>
        <p:nvSpPr>
          <p:cNvPr id="17" name="Dikdörtgen 16">
            <a:extLst>
              <a:ext uri="{FF2B5EF4-FFF2-40B4-BE49-F238E27FC236}">
                <a16:creationId xmlns:a16="http://schemas.microsoft.com/office/drawing/2014/main" id="{83BBF9C1-029B-834E-50BD-11F9FC190C64}"/>
              </a:ext>
            </a:extLst>
          </p:cNvPr>
          <p:cNvSpPr/>
          <p:nvPr/>
        </p:nvSpPr>
        <p:spPr>
          <a:xfrm>
            <a:off x="44624" y="3080792"/>
            <a:ext cx="925860"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t>%67</a:t>
            </a:r>
          </a:p>
        </p:txBody>
      </p:sp>
      <p:sp>
        <p:nvSpPr>
          <p:cNvPr id="20" name="Dikdörtgen 19">
            <a:extLst>
              <a:ext uri="{FF2B5EF4-FFF2-40B4-BE49-F238E27FC236}">
                <a16:creationId xmlns:a16="http://schemas.microsoft.com/office/drawing/2014/main" id="{5981FC48-43D7-17DA-8DBB-D95B69D74E48}"/>
              </a:ext>
            </a:extLst>
          </p:cNvPr>
          <p:cNvSpPr/>
          <p:nvPr/>
        </p:nvSpPr>
        <p:spPr>
          <a:xfrm>
            <a:off x="4722423" y="3064410"/>
            <a:ext cx="925860"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b="1" dirty="0">
              <a:solidFill>
                <a:schemeClr val="bg1"/>
              </a:solidFill>
            </a:endParaRPr>
          </a:p>
        </p:txBody>
      </p:sp>
      <p:sp>
        <p:nvSpPr>
          <p:cNvPr id="21" name="Dikdörtgen 20">
            <a:extLst>
              <a:ext uri="{FF2B5EF4-FFF2-40B4-BE49-F238E27FC236}">
                <a16:creationId xmlns:a16="http://schemas.microsoft.com/office/drawing/2014/main" id="{A7EB3FC6-41DF-E47E-8505-474EF6A97165}"/>
              </a:ext>
            </a:extLst>
          </p:cNvPr>
          <p:cNvSpPr/>
          <p:nvPr/>
        </p:nvSpPr>
        <p:spPr>
          <a:xfrm>
            <a:off x="5896593" y="3061280"/>
            <a:ext cx="925860"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rPr>
              <a:t>%100</a:t>
            </a:r>
          </a:p>
        </p:txBody>
      </p:sp>
      <p:graphicFrame>
        <p:nvGraphicFramePr>
          <p:cNvPr id="13" name="Grafik 12">
            <a:extLst>
              <a:ext uri="{FF2B5EF4-FFF2-40B4-BE49-F238E27FC236}">
                <a16:creationId xmlns:a16="http://schemas.microsoft.com/office/drawing/2014/main" id="{762BE113-606A-8410-FCA2-34FEB1407CDC}"/>
              </a:ext>
            </a:extLst>
          </p:cNvPr>
          <p:cNvGraphicFramePr>
            <a:graphicFrameLocks/>
          </p:cNvGraphicFramePr>
          <p:nvPr>
            <p:extLst>
              <p:ext uri="{D42A27DB-BD31-4B8C-83A1-F6EECF244321}">
                <p14:modId xmlns:p14="http://schemas.microsoft.com/office/powerpoint/2010/main" val="951431330"/>
              </p:ext>
            </p:extLst>
          </p:nvPr>
        </p:nvGraphicFramePr>
        <p:xfrm>
          <a:off x="221157" y="920551"/>
          <a:ext cx="6304187" cy="5184577"/>
        </p:xfrm>
        <a:graphic>
          <a:graphicData uri="http://schemas.openxmlformats.org/drawingml/2006/chart">
            <c:chart xmlns:c="http://schemas.openxmlformats.org/drawingml/2006/chart" xmlns:r="http://schemas.openxmlformats.org/officeDocument/2006/relationships" r:id="rId3"/>
          </a:graphicData>
        </a:graphic>
      </p:graphicFrame>
      <p:sp>
        <p:nvSpPr>
          <p:cNvPr id="3" name="Metin kutusu 2">
            <a:extLst>
              <a:ext uri="{FF2B5EF4-FFF2-40B4-BE49-F238E27FC236}">
                <a16:creationId xmlns:a16="http://schemas.microsoft.com/office/drawing/2014/main" id="{BE4AE844-1458-7960-3AE1-870756CBB06F}"/>
              </a:ext>
            </a:extLst>
          </p:cNvPr>
          <p:cNvSpPr txBox="1"/>
          <p:nvPr/>
        </p:nvSpPr>
        <p:spPr>
          <a:xfrm flipH="1">
            <a:off x="221156" y="7113240"/>
            <a:ext cx="6601296" cy="2031325"/>
          </a:xfrm>
          <a:prstGeom prst="rect">
            <a:avLst/>
          </a:prstGeom>
          <a:noFill/>
        </p:spPr>
        <p:txBody>
          <a:bodyPr wrap="square" rtlCol="0">
            <a:spAutoFit/>
          </a:bodyPr>
          <a:lstStyle/>
          <a:p>
            <a:r>
              <a:rPr lang="tr-TR" dirty="0">
                <a:latin typeface="Aptos" panose="020B0004020202020204" pitchFamily="34" charset="0"/>
              </a:rPr>
              <a:t>Kadromuzun yaş dağılımı genç ağırlıklıdır. Bu dinamik yapı, sürdürülebilirlik politikalarımızla uyumlu olarak, deneyim aktarımını da içeren dengeli bir iş ortamı sunmaktadır.</a:t>
            </a:r>
          </a:p>
          <a:p>
            <a:r>
              <a:rPr lang="tr-TR" dirty="0">
                <a:latin typeface="Aptos" panose="020B0004020202020204" pitchFamily="34" charset="0"/>
              </a:rPr>
              <a:t> </a:t>
            </a:r>
            <a:r>
              <a:rPr lang="tr-TR" b="1" dirty="0">
                <a:latin typeface="Aptos" panose="020B0004020202020204" pitchFamily="34" charset="0"/>
              </a:rPr>
              <a:t>2025 Hedefimiz:</a:t>
            </a:r>
            <a:br>
              <a:rPr lang="tr-TR" dirty="0">
                <a:latin typeface="Aptos" panose="020B0004020202020204" pitchFamily="34" charset="0"/>
              </a:rPr>
            </a:br>
            <a:r>
              <a:rPr lang="tr-TR" dirty="0">
                <a:latin typeface="Aptos" panose="020B0004020202020204" pitchFamily="34" charset="0"/>
              </a:rPr>
              <a:t>Tüm yaş gruplarına yönelik kapsayıcı eğitimler düzenlemek. 55 yaş üzeri çalışanlar için "deneyim paylaşımı" programı başlatılacaktır.</a:t>
            </a:r>
          </a:p>
        </p:txBody>
      </p:sp>
    </p:spTree>
    <p:extLst>
      <p:ext uri="{BB962C8B-B14F-4D97-AF65-F5344CB8AC3E}">
        <p14:creationId xmlns:p14="http://schemas.microsoft.com/office/powerpoint/2010/main" val="41784861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l="-23000" r="-23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0" y="200472"/>
            <a:ext cx="6858000" cy="1080120"/>
          </a:xfrm>
        </p:spPr>
        <p:txBody>
          <a:bodyPr>
            <a:normAutofit/>
          </a:bodyPr>
          <a:lstStyle/>
          <a:p>
            <a:r>
              <a:rPr lang="tr-TR" sz="3200" dirty="0">
                <a:latin typeface="Aptos" panose="020B0004020202020204" pitchFamily="34" charset="0"/>
              </a:rPr>
              <a:t>PERSONELE SUNULAN İMKANLAR</a:t>
            </a:r>
          </a:p>
        </p:txBody>
      </p:sp>
      <p:sp>
        <p:nvSpPr>
          <p:cNvPr id="3" name="İçerik Yer Tutucusu 2"/>
          <p:cNvSpPr>
            <a:spLocks noGrp="1"/>
          </p:cNvSpPr>
          <p:nvPr>
            <p:ph idx="1"/>
          </p:nvPr>
        </p:nvSpPr>
        <p:spPr>
          <a:xfrm>
            <a:off x="943000" y="1419522"/>
            <a:ext cx="5716286" cy="1172044"/>
          </a:xfrm>
        </p:spPr>
        <p:txBody>
          <a:bodyPr>
            <a:noAutofit/>
          </a:bodyPr>
          <a:lstStyle/>
          <a:p>
            <a:pPr marL="0" indent="0" algn="r">
              <a:buNone/>
            </a:pPr>
            <a:r>
              <a:rPr lang="tr-TR" sz="1800" b="1" dirty="0">
                <a:solidFill>
                  <a:schemeClr val="accent2">
                    <a:lumMod val="75000"/>
                  </a:schemeClr>
                </a:solidFill>
              </a:rPr>
              <a:t>Lojman İmkanı:</a:t>
            </a:r>
          </a:p>
          <a:p>
            <a:pPr marL="0" indent="0" algn="r">
              <a:buNone/>
            </a:pPr>
            <a:r>
              <a:rPr lang="tr-TR" sz="1800" dirty="0">
                <a:solidFill>
                  <a:schemeClr val="accent2">
                    <a:lumMod val="75000"/>
                  </a:schemeClr>
                </a:solidFill>
              </a:rPr>
              <a:t>Personellerimize lojman tahsis edilir. Lojmanlarda kişisel ihtiyaçlarını sağlayabilecekleri imkanlar bulunmaktadır.</a:t>
            </a:r>
          </a:p>
        </p:txBody>
      </p:sp>
      <p:sp>
        <p:nvSpPr>
          <p:cNvPr id="8" name="İçerik Yer Tutucusu 2"/>
          <p:cNvSpPr txBox="1">
            <a:spLocks/>
          </p:cNvSpPr>
          <p:nvPr/>
        </p:nvSpPr>
        <p:spPr>
          <a:xfrm>
            <a:off x="0" y="2837862"/>
            <a:ext cx="6048672" cy="8453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tr-TR" sz="1800" b="1" dirty="0">
                <a:solidFill>
                  <a:schemeClr val="accent2">
                    <a:lumMod val="75000"/>
                  </a:schemeClr>
                </a:solidFill>
              </a:rPr>
              <a:t>Personel Servisi İmkanı: </a:t>
            </a:r>
          </a:p>
          <a:p>
            <a:pPr marL="0" indent="0">
              <a:buFont typeface="Arial" pitchFamily="34" charset="0"/>
              <a:buNone/>
            </a:pPr>
            <a:r>
              <a:rPr lang="tr-TR" sz="1800" dirty="0">
                <a:solidFill>
                  <a:schemeClr val="accent2">
                    <a:lumMod val="75000"/>
                  </a:schemeClr>
                </a:solidFill>
              </a:rPr>
              <a:t>Personelimiz için otele servisle ulaşım </a:t>
            </a:r>
          </a:p>
          <a:p>
            <a:pPr marL="0" indent="0">
              <a:buFont typeface="Arial" pitchFamily="34" charset="0"/>
              <a:buNone/>
            </a:pPr>
            <a:r>
              <a:rPr lang="tr-TR" sz="1800" dirty="0">
                <a:solidFill>
                  <a:schemeClr val="accent2">
                    <a:lumMod val="75000"/>
                  </a:schemeClr>
                </a:solidFill>
              </a:rPr>
              <a:t>sağlanmaktadır.</a:t>
            </a:r>
          </a:p>
        </p:txBody>
      </p:sp>
      <p:sp>
        <p:nvSpPr>
          <p:cNvPr id="11" name="İçerik Yer Tutucusu 2"/>
          <p:cNvSpPr txBox="1">
            <a:spLocks/>
          </p:cNvSpPr>
          <p:nvPr/>
        </p:nvSpPr>
        <p:spPr>
          <a:xfrm>
            <a:off x="2047676" y="3982011"/>
            <a:ext cx="4608512" cy="99691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r>
              <a:rPr lang="tr-TR" sz="1800" b="1" dirty="0">
                <a:solidFill>
                  <a:schemeClr val="accent2">
                    <a:lumMod val="75000"/>
                  </a:schemeClr>
                </a:solidFill>
              </a:rPr>
              <a:t>Sağlık Hizmeti İmkanı:</a:t>
            </a:r>
          </a:p>
          <a:p>
            <a:pPr marL="0" indent="0" algn="r">
              <a:buFont typeface="Arial" pitchFamily="34" charset="0"/>
              <a:buNone/>
            </a:pPr>
            <a:r>
              <a:rPr lang="tr-TR" sz="1800" dirty="0">
                <a:solidFill>
                  <a:schemeClr val="accent2">
                    <a:lumMod val="75000"/>
                  </a:schemeClr>
                </a:solidFill>
              </a:rPr>
              <a:t>Çalışanlarımız mesai saatleri içinde otelimizde bulunan doktor ofisinden sağlık hizmeti alabilmektedir. </a:t>
            </a:r>
          </a:p>
        </p:txBody>
      </p:sp>
      <p:sp>
        <p:nvSpPr>
          <p:cNvPr id="13" name="İçerik Yer Tutucusu 2"/>
          <p:cNvSpPr txBox="1">
            <a:spLocks/>
          </p:cNvSpPr>
          <p:nvPr/>
        </p:nvSpPr>
        <p:spPr>
          <a:xfrm>
            <a:off x="117942" y="5575278"/>
            <a:ext cx="4967241" cy="89123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tr-TR" sz="1800" b="1" dirty="0">
                <a:solidFill>
                  <a:schemeClr val="accent2">
                    <a:lumMod val="75000"/>
                  </a:schemeClr>
                </a:solidFill>
              </a:rPr>
              <a:t>Yemek İmkanı:</a:t>
            </a:r>
          </a:p>
          <a:p>
            <a:pPr marL="0" indent="0">
              <a:buFont typeface="Arial" pitchFamily="34" charset="0"/>
              <a:buNone/>
            </a:pPr>
            <a:r>
              <a:rPr lang="tr-TR" sz="1800" dirty="0">
                <a:solidFill>
                  <a:schemeClr val="accent2">
                    <a:lumMod val="75000"/>
                  </a:schemeClr>
                </a:solidFill>
              </a:rPr>
              <a:t>Personellerimiz için personel yemekhanesinde tüm öğünlerde yemek çıkarılmaktadır. </a:t>
            </a:r>
          </a:p>
        </p:txBody>
      </p:sp>
      <p:sp>
        <p:nvSpPr>
          <p:cNvPr id="15" name="İçerik Yer Tutucusu 2"/>
          <p:cNvSpPr txBox="1">
            <a:spLocks/>
          </p:cNvSpPr>
          <p:nvPr/>
        </p:nvSpPr>
        <p:spPr>
          <a:xfrm>
            <a:off x="2088802" y="7031770"/>
            <a:ext cx="4526260" cy="93963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r>
              <a:rPr lang="tr-TR" sz="1800" b="1" dirty="0">
                <a:solidFill>
                  <a:schemeClr val="accent2">
                    <a:lumMod val="75000"/>
                  </a:schemeClr>
                </a:solidFill>
              </a:rPr>
              <a:t>Çamaşırhane İmkanı:</a:t>
            </a:r>
          </a:p>
          <a:p>
            <a:pPr marL="0" indent="0" algn="r">
              <a:buFont typeface="Arial" pitchFamily="34" charset="0"/>
              <a:buNone/>
            </a:pPr>
            <a:r>
              <a:rPr lang="tr-TR" sz="1800" dirty="0">
                <a:solidFill>
                  <a:schemeClr val="accent2">
                    <a:lumMod val="75000"/>
                  </a:schemeClr>
                </a:solidFill>
              </a:rPr>
              <a:t>Tüm çalışanlarımızın üniformaları otelimizde yıkanır. Lojmanda kalanlar, lojmanda bulunan çamaşır makinesini kullanabilir.</a:t>
            </a:r>
          </a:p>
        </p:txBody>
      </p:sp>
      <p:pic>
        <p:nvPicPr>
          <p:cNvPr id="5" name="Resim 4"/>
          <p:cNvPicPr>
            <a:picLocks noChangeAspect="1"/>
          </p:cNvPicPr>
          <p:nvPr/>
        </p:nvPicPr>
        <p:blipFill>
          <a:blip r:embed="rId3"/>
          <a:stretch>
            <a:fillRect/>
          </a:stretch>
        </p:blipFill>
        <p:spPr>
          <a:xfrm>
            <a:off x="208029" y="6784472"/>
            <a:ext cx="1080000" cy="1186931"/>
          </a:xfrm>
          <a:prstGeom prst="rect">
            <a:avLst/>
          </a:prstGeom>
        </p:spPr>
      </p:pic>
      <p:pic>
        <p:nvPicPr>
          <p:cNvPr id="10" name="Resim 9"/>
          <p:cNvPicPr>
            <a:picLocks noChangeAspect="1"/>
          </p:cNvPicPr>
          <p:nvPr/>
        </p:nvPicPr>
        <p:blipFill>
          <a:blip r:embed="rId4"/>
          <a:stretch>
            <a:fillRect/>
          </a:stretch>
        </p:blipFill>
        <p:spPr>
          <a:xfrm>
            <a:off x="212939" y="1568624"/>
            <a:ext cx="1080000" cy="855392"/>
          </a:xfrm>
          <a:prstGeom prst="rect">
            <a:avLst/>
          </a:prstGeom>
        </p:spPr>
      </p:pic>
      <p:pic>
        <p:nvPicPr>
          <p:cNvPr id="16" name="Resim 15"/>
          <p:cNvPicPr>
            <a:picLocks noChangeAspect="1"/>
          </p:cNvPicPr>
          <p:nvPr/>
        </p:nvPicPr>
        <p:blipFill>
          <a:blip r:embed="rId5"/>
          <a:stretch>
            <a:fillRect/>
          </a:stretch>
        </p:blipFill>
        <p:spPr>
          <a:xfrm>
            <a:off x="4733132" y="2837862"/>
            <a:ext cx="1800000" cy="713678"/>
          </a:xfrm>
          <a:prstGeom prst="rect">
            <a:avLst/>
          </a:prstGeom>
        </p:spPr>
      </p:pic>
      <p:pic>
        <p:nvPicPr>
          <p:cNvPr id="17" name="Resim 16"/>
          <p:cNvPicPr>
            <a:picLocks noChangeAspect="1"/>
          </p:cNvPicPr>
          <p:nvPr/>
        </p:nvPicPr>
        <p:blipFill>
          <a:blip r:embed="rId6"/>
          <a:stretch>
            <a:fillRect/>
          </a:stretch>
        </p:blipFill>
        <p:spPr>
          <a:xfrm>
            <a:off x="5453132" y="5575278"/>
            <a:ext cx="1080000" cy="978231"/>
          </a:xfrm>
          <a:prstGeom prst="rect">
            <a:avLst/>
          </a:prstGeom>
        </p:spPr>
      </p:pic>
      <p:pic>
        <p:nvPicPr>
          <p:cNvPr id="18" name="Resim 17"/>
          <p:cNvPicPr>
            <a:picLocks noChangeAspect="1"/>
          </p:cNvPicPr>
          <p:nvPr/>
        </p:nvPicPr>
        <p:blipFill>
          <a:blip r:embed="rId7"/>
          <a:stretch>
            <a:fillRect/>
          </a:stretch>
        </p:blipFill>
        <p:spPr>
          <a:xfrm>
            <a:off x="28029" y="4207601"/>
            <a:ext cx="1440000" cy="1052821"/>
          </a:xfrm>
          <a:prstGeom prst="rect">
            <a:avLst/>
          </a:prstGeom>
        </p:spPr>
      </p:pic>
    </p:spTree>
    <p:extLst>
      <p:ext uri="{BB962C8B-B14F-4D97-AF65-F5344CB8AC3E}">
        <p14:creationId xmlns:p14="http://schemas.microsoft.com/office/powerpoint/2010/main" val="32230343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000"/>
            <a:lum/>
          </a:blip>
          <a:srcRect/>
          <a:stretch>
            <a:fillRect l="-166000" r="-166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94320" y="200472"/>
            <a:ext cx="6669360" cy="739877"/>
          </a:xfrm>
        </p:spPr>
        <p:txBody>
          <a:bodyPr>
            <a:noAutofit/>
          </a:bodyPr>
          <a:lstStyle/>
          <a:p>
            <a:r>
              <a:rPr lang="tr-TR" sz="2800" b="1" dirty="0">
                <a:solidFill>
                  <a:schemeClr val="tx2"/>
                </a:solidFill>
                <a:latin typeface="Aptos" panose="020B0004020202020204" pitchFamily="34" charset="0"/>
              </a:rPr>
              <a:t>WYNDHAM ALANYA HOTEL</a:t>
            </a:r>
          </a:p>
        </p:txBody>
      </p:sp>
      <p:sp>
        <p:nvSpPr>
          <p:cNvPr id="3" name="İçerik Yer Tutucusu 2"/>
          <p:cNvSpPr>
            <a:spLocks noGrp="1"/>
          </p:cNvSpPr>
          <p:nvPr>
            <p:ph idx="1"/>
          </p:nvPr>
        </p:nvSpPr>
        <p:spPr>
          <a:xfrm>
            <a:off x="188640" y="1064568"/>
            <a:ext cx="6575040" cy="8841432"/>
          </a:xfrm>
        </p:spPr>
        <p:txBody>
          <a:bodyPr>
            <a:noAutofit/>
          </a:bodyPr>
          <a:lstStyle/>
          <a:p>
            <a:pPr marL="0" marR="539750" lvl="0" indent="0" algn="just">
              <a:spcBef>
                <a:spcPts val="0"/>
              </a:spcBef>
              <a:buNone/>
            </a:pPr>
            <a:r>
              <a:rPr lang="tr-TR" sz="1600" dirty="0">
                <a:effectLst/>
                <a:latin typeface="Aptos" panose="020B0004020202020204" pitchFamily="34" charset="0"/>
                <a:ea typeface="Calibri" panose="020F0502020204030204" pitchFamily="34" charset="0"/>
                <a:cs typeface="Arial" panose="020B0604020202020204" pitchFamily="34" charset="0"/>
              </a:rPr>
              <a:t>    </a:t>
            </a:r>
            <a:r>
              <a:rPr lang="tr-TR" sz="1600" b="1" dirty="0">
                <a:effectLst/>
                <a:latin typeface="Aptos" panose="020B0004020202020204" pitchFamily="34" charset="0"/>
                <a:ea typeface="Calibri" panose="020F0502020204030204" pitchFamily="34" charset="0"/>
                <a:cs typeface="Arial" panose="020B0604020202020204" pitchFamily="34" charset="0"/>
              </a:rPr>
              <a:t>WYNDHAM ALANYA HOTEL </a:t>
            </a:r>
            <a:r>
              <a:rPr lang="tr-TR" sz="1600" dirty="0">
                <a:effectLst/>
                <a:latin typeface="Aptos" panose="020B0004020202020204" pitchFamily="34" charset="0"/>
                <a:ea typeface="Calibri" panose="020F0502020204030204" pitchFamily="34" charset="0"/>
                <a:cs typeface="Arial" panose="020B0604020202020204" pitchFamily="34" charset="0"/>
              </a:rPr>
              <a:t>olarak 2025 yılı itibariyle sürdürülebilirlik çalışmalarımıza başladık. Hazırlanan bu sürdürülebilirlik raporu 2025 yılı verilerini içermektedir.</a:t>
            </a:r>
          </a:p>
          <a:p>
            <a:pPr marL="0" marR="539750" lvl="0" indent="0" algn="just">
              <a:spcBef>
                <a:spcPts val="0"/>
              </a:spcBef>
              <a:buNone/>
            </a:pPr>
            <a:r>
              <a:rPr lang="tr-TR" sz="1600" dirty="0">
                <a:effectLst/>
                <a:latin typeface="Aptos" panose="020B0004020202020204" pitchFamily="34" charset="0"/>
                <a:ea typeface="Calibri" panose="020F0502020204030204" pitchFamily="34" charset="0"/>
                <a:cs typeface="Arial" panose="020B0604020202020204" pitchFamily="34" charset="0"/>
              </a:rPr>
              <a:t>Hedefimiz; tüm ekip arkadaşlarımız ile birlikte yasal gereklilikler doğrultusunda en iyi hizmeti en kaliteli bir şekilde vererek misafirlerimizin memnuniyetini en üst seviyede tutmaktır. Bu doğrultuda sürdürülebilirlik adına gerçekleştirdiğimiz gelişmeyi; yönetimimiz, ekip arkadaşlarımız, misafirlerimiz, tedarikçilerimiz ve diğer tüm partnerlerimiz ile paylaşmayı ve böylece sürdürülebilirlik konusunda ki farkındalığı artırarak, belirlediğimiz hedeflere ulaşmayı amaçlamaktayız.</a:t>
            </a:r>
          </a:p>
          <a:p>
            <a:pPr marL="0" marR="539750" lvl="0" indent="0" algn="just">
              <a:spcBef>
                <a:spcPts val="0"/>
              </a:spcBef>
              <a:buNone/>
            </a:pPr>
            <a:r>
              <a:rPr lang="tr-TR" sz="1600" dirty="0">
                <a:effectLst/>
                <a:latin typeface="Aptos" panose="020B0004020202020204" pitchFamily="34" charset="0"/>
                <a:ea typeface="Calibri" panose="020F0502020204030204" pitchFamily="34" charset="0"/>
                <a:cs typeface="Arial" panose="020B0604020202020204" pitchFamily="34" charset="0"/>
              </a:rPr>
              <a:t>Hedeflerimizi günümüzün değişen şartlarını göz önünde bulundurarak, sürdürülebilir turizmin getirdiği sorumlulukların farkında ve sürekli iyileştirme prensibi doğrultusunda geliştirmekteyiz. Sahip olduğumuz kaynakların en verimli şekilde kullanılması, korunması ve gelecek nesillere aktarılması için çalışmalarımızı sürdürmekteyiz.</a:t>
            </a:r>
            <a:r>
              <a:rPr lang="tr-TR" sz="1600" i="1" dirty="0">
                <a:effectLst/>
                <a:latin typeface="Aptos" panose="020B0004020202020204" pitchFamily="34" charset="0"/>
                <a:ea typeface="Calibri" panose="020F0502020204030204" pitchFamily="34" charset="0"/>
                <a:cs typeface="Arial" panose="020B0604020202020204" pitchFamily="34" charset="0"/>
              </a:rPr>
              <a:t> </a:t>
            </a:r>
          </a:p>
          <a:p>
            <a:pPr marL="0" marR="539750" lvl="0" indent="0" algn="just">
              <a:spcBef>
                <a:spcPts val="0"/>
              </a:spcBef>
              <a:buNone/>
            </a:pPr>
            <a:endParaRPr lang="tr-TR" sz="1600" dirty="0">
              <a:effectLst/>
              <a:latin typeface="Aptos" panose="020B0004020202020204" pitchFamily="34" charset="0"/>
              <a:ea typeface="Calibri" panose="020F0502020204030204" pitchFamily="34" charset="0"/>
              <a:cs typeface="Arial" panose="020B0604020202020204" pitchFamily="34" charset="0"/>
            </a:endParaRPr>
          </a:p>
          <a:p>
            <a:pPr marL="539750" marR="539750" algn="just">
              <a:spcBef>
                <a:spcPts val="0"/>
              </a:spcBef>
              <a:buNone/>
            </a:pPr>
            <a:r>
              <a:rPr lang="tr-TR" sz="1600" dirty="0">
                <a:effectLst/>
                <a:latin typeface="Aptos" panose="020B0004020202020204" pitchFamily="34" charset="0"/>
                <a:ea typeface="Calibri" panose="020F0502020204030204" pitchFamily="34" charset="0"/>
                <a:cs typeface="Arial" panose="020B0604020202020204" pitchFamily="34" charset="0"/>
              </a:rPr>
              <a:t> Bu doğrultuda;</a:t>
            </a:r>
          </a:p>
          <a:p>
            <a:pPr marL="539750" marR="539750" algn="just">
              <a:spcBef>
                <a:spcPts val="0"/>
              </a:spcBef>
              <a:buNone/>
            </a:pPr>
            <a:endParaRPr lang="tr-TR" sz="1600" dirty="0">
              <a:effectLst/>
              <a:latin typeface="Aptos" panose="020B0004020202020204" pitchFamily="34" charset="0"/>
              <a:ea typeface="Calibri" panose="020F0502020204030204" pitchFamily="34" charset="0"/>
              <a:cs typeface="Arial" panose="020B0604020202020204" pitchFamily="34" charset="0"/>
            </a:endParaRPr>
          </a:p>
          <a:p>
            <a:pPr marL="539750" marR="539750" algn="just">
              <a:spcBef>
                <a:spcPts val="0"/>
              </a:spcBef>
              <a:buNone/>
            </a:pPr>
            <a:r>
              <a:rPr lang="tr-TR" sz="1600" dirty="0">
                <a:effectLst/>
                <a:latin typeface="Aptos" panose="020B0004020202020204" pitchFamily="34" charset="0"/>
                <a:ea typeface="Calibri" panose="020F0502020204030204" pitchFamily="34" charset="0"/>
                <a:cs typeface="Arial" panose="020B0604020202020204" pitchFamily="34" charset="0"/>
              </a:rPr>
              <a:t> Sürdürülebilirlik konusunda farkındalığı artırarak,</a:t>
            </a:r>
          </a:p>
          <a:p>
            <a:pPr marR="539750" lvl="0" algn="just">
              <a:spcBef>
                <a:spcPts val="0"/>
              </a:spcBef>
              <a:buFont typeface="Wingdings" panose="05000000000000000000" pitchFamily="2" charset="2"/>
              <a:buChar char="§"/>
            </a:pPr>
            <a:r>
              <a:rPr lang="tr-TR" sz="1600" dirty="0">
                <a:effectLst/>
                <a:latin typeface="Aptos" panose="020B0004020202020204" pitchFamily="34" charset="0"/>
                <a:ea typeface="Calibri" panose="020F0502020204030204" pitchFamily="34" charset="0"/>
                <a:cs typeface="Arial" panose="020B0604020202020204" pitchFamily="34" charset="0"/>
              </a:rPr>
              <a:t>Yerel kalkınmaya ve yerel ekonomiye destek vererek,</a:t>
            </a:r>
          </a:p>
          <a:p>
            <a:pPr marR="539750" lvl="0" algn="just">
              <a:spcBef>
                <a:spcPts val="0"/>
              </a:spcBef>
              <a:buFont typeface="Wingdings" panose="05000000000000000000" pitchFamily="2" charset="2"/>
              <a:buChar char="§"/>
            </a:pPr>
            <a:r>
              <a:rPr lang="tr-TR" sz="1600" dirty="0">
                <a:effectLst/>
                <a:latin typeface="Aptos" panose="020B0004020202020204" pitchFamily="34" charset="0"/>
                <a:ea typeface="Calibri" panose="020F0502020204030204" pitchFamily="34" charset="0"/>
                <a:cs typeface="Arial" panose="020B0604020202020204" pitchFamily="34" charset="0"/>
              </a:rPr>
              <a:t>Cinsiyet eşitsizliği, ırk, özel ve savunmasız gruplar gibi konularda ayrım yapmadan yerel istihdamı sağlayarak,</a:t>
            </a:r>
          </a:p>
          <a:p>
            <a:pPr marR="539750" lvl="0" algn="just">
              <a:spcBef>
                <a:spcPts val="0"/>
              </a:spcBef>
              <a:buFont typeface="Wingdings" panose="05000000000000000000" pitchFamily="2" charset="2"/>
              <a:buChar char="§"/>
            </a:pPr>
            <a:r>
              <a:rPr lang="tr-TR" sz="1600" dirty="0">
                <a:effectLst/>
                <a:latin typeface="Aptos" panose="020B0004020202020204" pitchFamily="34" charset="0"/>
                <a:ea typeface="Calibri" panose="020F0502020204030204" pitchFamily="34" charset="0"/>
                <a:cs typeface="Arial" panose="020B0604020202020204" pitchFamily="34" charset="0"/>
              </a:rPr>
              <a:t>Hem tesis içinde hem de yerel halk ile birlikte sosyal çalışmalar yaparak,</a:t>
            </a:r>
          </a:p>
          <a:p>
            <a:pPr marR="539750" lvl="0" algn="just">
              <a:spcBef>
                <a:spcPts val="0"/>
              </a:spcBef>
              <a:buFont typeface="Wingdings" panose="05000000000000000000" pitchFamily="2" charset="2"/>
              <a:buChar char="§"/>
            </a:pPr>
            <a:r>
              <a:rPr lang="tr-TR" sz="1600" dirty="0">
                <a:effectLst/>
                <a:latin typeface="Aptos" panose="020B0004020202020204" pitchFamily="34" charset="0"/>
                <a:ea typeface="Calibri" panose="020F0502020204030204" pitchFamily="34" charset="0"/>
                <a:cs typeface="Arial" panose="020B0604020202020204" pitchFamily="34" charset="0"/>
              </a:rPr>
              <a:t>Doğal, kültürel ve tarihi değerlerimizin bilinirliğini artırarak,</a:t>
            </a:r>
          </a:p>
          <a:p>
            <a:pPr marR="539750" lvl="0" algn="just">
              <a:spcBef>
                <a:spcPts val="0"/>
              </a:spcBef>
              <a:buFont typeface="Wingdings" panose="05000000000000000000" pitchFamily="2" charset="2"/>
              <a:buChar char="§"/>
            </a:pPr>
            <a:r>
              <a:rPr lang="tr-TR" sz="1600" dirty="0">
                <a:effectLst/>
                <a:latin typeface="Aptos" panose="020B0004020202020204" pitchFamily="34" charset="0"/>
                <a:ea typeface="Calibri" panose="020F0502020204030204" pitchFamily="34" charset="0"/>
                <a:cs typeface="Arial" panose="020B0604020202020204" pitchFamily="34" charset="0"/>
              </a:rPr>
              <a:t>Misafir memnuniyetini üst seviyede tutarak,</a:t>
            </a:r>
          </a:p>
          <a:p>
            <a:pPr marR="539750" lvl="0" algn="just">
              <a:spcBef>
                <a:spcPts val="0"/>
              </a:spcBef>
              <a:buFont typeface="Wingdings" panose="05000000000000000000" pitchFamily="2" charset="2"/>
              <a:buChar char="§"/>
            </a:pPr>
            <a:r>
              <a:rPr lang="tr-TR" sz="1600" dirty="0">
                <a:effectLst/>
                <a:latin typeface="Aptos" panose="020B0004020202020204" pitchFamily="34" charset="0"/>
                <a:ea typeface="Calibri" panose="020F0502020204030204" pitchFamily="34" charset="0"/>
                <a:cs typeface="Arial" panose="020B0604020202020204" pitchFamily="34" charset="0"/>
              </a:rPr>
              <a:t>Kaynaklarımızı verimli kullanarak çevre etkilerinin azaltılmasına yönelik çalışmalar yaparak Sürdürülebilir turizm ilkelerini uygulamaktayız.</a:t>
            </a:r>
          </a:p>
          <a:p>
            <a:pPr marL="114300" marR="539750" indent="0" algn="just">
              <a:spcBef>
                <a:spcPts val="0"/>
              </a:spcBef>
              <a:buNone/>
            </a:pPr>
            <a:r>
              <a:rPr lang="tr-TR" sz="1600" dirty="0">
                <a:effectLst/>
                <a:latin typeface="Aptos" panose="020B0004020202020204" pitchFamily="34" charset="0"/>
                <a:ea typeface="Calibri" panose="020F0502020204030204" pitchFamily="34" charset="0"/>
                <a:cs typeface="Arial" panose="020B0604020202020204" pitchFamily="34" charset="0"/>
              </a:rPr>
              <a:t>Doğaya karşı sorumluluklarımızı biliyoruz. Bu yüzden tesisimizde sürdürülebilir turizm ilkeleri doğrultusunda birtakım çalışmalar yapmaktayız.</a:t>
            </a:r>
          </a:p>
          <a:p>
            <a:pPr marL="114300" marR="539750" indent="0" algn="just">
              <a:spcBef>
                <a:spcPts val="0"/>
              </a:spcBef>
              <a:buNone/>
            </a:pPr>
            <a:endParaRPr lang="tr-TR" sz="1450" dirty="0">
              <a:effectLst/>
              <a:latin typeface="Calibri" panose="020F0502020204030204" pitchFamily="34" charset="0"/>
              <a:ea typeface="Calibri" panose="020F0502020204030204" pitchFamily="34" charset="0"/>
              <a:cs typeface="Arial" panose="020B0604020202020204" pitchFamily="34" charset="0"/>
            </a:endParaRPr>
          </a:p>
          <a:p>
            <a:pPr marL="457200" marR="539750" algn="just">
              <a:spcBef>
                <a:spcPts val="0"/>
              </a:spcBef>
            </a:pPr>
            <a:endParaRPr lang="tr-TR" sz="1450" dirty="0">
              <a:effectLst/>
              <a:latin typeface="Calibri" panose="020F0502020204030204" pitchFamily="34" charset="0"/>
              <a:ea typeface="Calibri" panose="020F0502020204030204" pitchFamily="34" charset="0"/>
              <a:cs typeface="Arial" panose="020B0604020202020204" pitchFamily="34" charset="0"/>
            </a:endParaRPr>
          </a:p>
          <a:p>
            <a:endParaRPr lang="tr-TR" sz="1450" dirty="0"/>
          </a:p>
        </p:txBody>
      </p:sp>
    </p:spTree>
    <p:extLst>
      <p:ext uri="{BB962C8B-B14F-4D97-AF65-F5344CB8AC3E}">
        <p14:creationId xmlns:p14="http://schemas.microsoft.com/office/powerpoint/2010/main" val="4573781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l="-60000" r="-60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342900" y="272480"/>
            <a:ext cx="6172200" cy="1008112"/>
          </a:xfrm>
        </p:spPr>
        <p:txBody>
          <a:bodyPr>
            <a:normAutofit/>
          </a:bodyPr>
          <a:lstStyle/>
          <a:p>
            <a:r>
              <a:rPr lang="tr-TR" sz="3200" dirty="0">
                <a:solidFill>
                  <a:srgbClr val="002060"/>
                </a:solidFill>
                <a:latin typeface="Aptos" panose="020B0004020202020204" pitchFamily="34" charset="0"/>
              </a:rPr>
              <a:t>ENERJİ TASARRUFU</a:t>
            </a:r>
          </a:p>
        </p:txBody>
      </p:sp>
      <p:sp>
        <p:nvSpPr>
          <p:cNvPr id="3" name="İçerik Yer Tutucusu 2"/>
          <p:cNvSpPr>
            <a:spLocks noGrp="1"/>
          </p:cNvSpPr>
          <p:nvPr>
            <p:ph idx="1"/>
          </p:nvPr>
        </p:nvSpPr>
        <p:spPr>
          <a:xfrm>
            <a:off x="1988840" y="2019443"/>
            <a:ext cx="4526260" cy="845325"/>
          </a:xfrm>
        </p:spPr>
        <p:txBody>
          <a:bodyPr>
            <a:noAutofit/>
          </a:bodyPr>
          <a:lstStyle/>
          <a:p>
            <a:pPr marL="0" indent="0" algn="r">
              <a:buNone/>
            </a:pPr>
            <a:r>
              <a:rPr lang="tr-TR" sz="1800" dirty="0">
                <a:solidFill>
                  <a:srgbClr val="002060"/>
                </a:solidFill>
              </a:rPr>
              <a:t>Tesisimizin aydınlatmasında %90 led ışıklar kullanılmaktadır. Hedefimiz %100 led aydınlatma olmasıdır. </a:t>
            </a:r>
          </a:p>
        </p:txBody>
      </p:sp>
      <p:pic>
        <p:nvPicPr>
          <p:cNvPr id="6" name="Resim 5"/>
          <p:cNvPicPr>
            <a:picLocks noChangeAspect="1"/>
          </p:cNvPicPr>
          <p:nvPr/>
        </p:nvPicPr>
        <p:blipFill>
          <a:blip r:embed="rId3"/>
          <a:stretch>
            <a:fillRect/>
          </a:stretch>
        </p:blipFill>
        <p:spPr>
          <a:xfrm>
            <a:off x="342900" y="1784647"/>
            <a:ext cx="1533739" cy="1333686"/>
          </a:xfrm>
          <a:prstGeom prst="rect">
            <a:avLst/>
          </a:prstGeom>
        </p:spPr>
      </p:pic>
      <p:pic>
        <p:nvPicPr>
          <p:cNvPr id="7" name="Resim 6"/>
          <p:cNvPicPr>
            <a:picLocks noChangeAspect="1"/>
          </p:cNvPicPr>
          <p:nvPr/>
        </p:nvPicPr>
        <p:blipFill>
          <a:blip r:embed="rId4"/>
          <a:stretch>
            <a:fillRect/>
          </a:stretch>
        </p:blipFill>
        <p:spPr>
          <a:xfrm>
            <a:off x="4981361" y="3440832"/>
            <a:ext cx="1533739" cy="1333686"/>
          </a:xfrm>
          <a:prstGeom prst="rect">
            <a:avLst/>
          </a:prstGeom>
        </p:spPr>
      </p:pic>
      <p:sp>
        <p:nvSpPr>
          <p:cNvPr id="8" name="İçerik Yer Tutucusu 2"/>
          <p:cNvSpPr txBox="1">
            <a:spLocks/>
          </p:cNvSpPr>
          <p:nvPr/>
        </p:nvSpPr>
        <p:spPr>
          <a:xfrm>
            <a:off x="342900" y="3685012"/>
            <a:ext cx="4526260" cy="8453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tr-TR" sz="1800" dirty="0">
                <a:solidFill>
                  <a:srgbClr val="002060"/>
                </a:solidFill>
              </a:rPr>
              <a:t>Tüm odalarda balkon kapısının açılmasıyla ısıtma/soğutma cihazlarını devre dışı bırakan </a:t>
            </a:r>
            <a:r>
              <a:rPr lang="tr-TR" sz="1800" dirty="0" err="1">
                <a:solidFill>
                  <a:srgbClr val="002060"/>
                </a:solidFill>
              </a:rPr>
              <a:t>switch</a:t>
            </a:r>
            <a:r>
              <a:rPr lang="tr-TR" sz="1800" dirty="0">
                <a:solidFill>
                  <a:srgbClr val="002060"/>
                </a:solidFill>
              </a:rPr>
              <a:t> sistem mevcuttur. </a:t>
            </a:r>
          </a:p>
        </p:txBody>
      </p:sp>
      <p:pic>
        <p:nvPicPr>
          <p:cNvPr id="9" name="Resim 8"/>
          <p:cNvPicPr>
            <a:picLocks noChangeAspect="1"/>
          </p:cNvPicPr>
          <p:nvPr/>
        </p:nvPicPr>
        <p:blipFill>
          <a:blip r:embed="rId5"/>
          <a:stretch>
            <a:fillRect/>
          </a:stretch>
        </p:blipFill>
        <p:spPr>
          <a:xfrm>
            <a:off x="342967" y="5106400"/>
            <a:ext cx="1533739" cy="1333686"/>
          </a:xfrm>
          <a:prstGeom prst="rect">
            <a:avLst/>
          </a:prstGeom>
        </p:spPr>
      </p:pic>
      <p:sp>
        <p:nvSpPr>
          <p:cNvPr id="11" name="İçerik Yer Tutucusu 2"/>
          <p:cNvSpPr txBox="1">
            <a:spLocks/>
          </p:cNvSpPr>
          <p:nvPr/>
        </p:nvSpPr>
        <p:spPr>
          <a:xfrm>
            <a:off x="1988840" y="5350581"/>
            <a:ext cx="4526260" cy="8453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r>
              <a:rPr lang="tr-TR" sz="1800" dirty="0">
                <a:solidFill>
                  <a:srgbClr val="002060"/>
                </a:solidFill>
              </a:rPr>
              <a:t>Yüksek oranda enerji verimliliği fazla, yerel  çevre dostu cihaz ve teknolojileri  tercih etmekteyiz. Hedefimiz bu oranı artırmaktır. </a:t>
            </a:r>
          </a:p>
        </p:txBody>
      </p:sp>
      <p:pic>
        <p:nvPicPr>
          <p:cNvPr id="12" name="Resim 11"/>
          <p:cNvPicPr>
            <a:picLocks noChangeAspect="1"/>
          </p:cNvPicPr>
          <p:nvPr/>
        </p:nvPicPr>
        <p:blipFill>
          <a:blip r:embed="rId6"/>
          <a:stretch>
            <a:fillRect/>
          </a:stretch>
        </p:blipFill>
        <p:spPr>
          <a:xfrm>
            <a:off x="4981361" y="6771969"/>
            <a:ext cx="1533739" cy="1333686"/>
          </a:xfrm>
          <a:prstGeom prst="rect">
            <a:avLst/>
          </a:prstGeom>
        </p:spPr>
      </p:pic>
      <p:sp>
        <p:nvSpPr>
          <p:cNvPr id="13" name="İçerik Yer Tutucusu 2"/>
          <p:cNvSpPr txBox="1">
            <a:spLocks/>
          </p:cNvSpPr>
          <p:nvPr/>
        </p:nvSpPr>
        <p:spPr>
          <a:xfrm>
            <a:off x="326901" y="7029003"/>
            <a:ext cx="4526260" cy="8453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tr-TR" sz="1800" dirty="0">
                <a:solidFill>
                  <a:srgbClr val="002060"/>
                </a:solidFill>
              </a:rPr>
              <a:t>Genel alanlarda ve personel alanlarında harekete duyarlı sensörlü kullanılmaktadır.  </a:t>
            </a:r>
          </a:p>
        </p:txBody>
      </p:sp>
      <p:pic>
        <p:nvPicPr>
          <p:cNvPr id="14" name="Resim 13"/>
          <p:cNvPicPr>
            <a:picLocks noChangeAspect="1"/>
          </p:cNvPicPr>
          <p:nvPr/>
        </p:nvPicPr>
        <p:blipFill>
          <a:blip r:embed="rId7"/>
          <a:stretch>
            <a:fillRect/>
          </a:stretch>
        </p:blipFill>
        <p:spPr>
          <a:xfrm>
            <a:off x="342900" y="8437537"/>
            <a:ext cx="1495634" cy="1343212"/>
          </a:xfrm>
          <a:prstGeom prst="rect">
            <a:avLst/>
          </a:prstGeom>
        </p:spPr>
      </p:pic>
      <p:sp>
        <p:nvSpPr>
          <p:cNvPr id="15" name="İçerik Yer Tutucusu 2"/>
          <p:cNvSpPr txBox="1">
            <a:spLocks/>
          </p:cNvSpPr>
          <p:nvPr/>
        </p:nvSpPr>
        <p:spPr>
          <a:xfrm>
            <a:off x="1988840" y="8681717"/>
            <a:ext cx="4526260" cy="8453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r>
              <a:rPr lang="tr-TR" sz="1800" dirty="0">
                <a:solidFill>
                  <a:srgbClr val="002060"/>
                </a:solidFill>
              </a:rPr>
              <a:t>Genel alanlar enerji tasarrufu için gün ışığından faydalanılacak şekilde dizayn edilmiştir. </a:t>
            </a:r>
          </a:p>
        </p:txBody>
      </p:sp>
    </p:spTree>
    <p:extLst>
      <p:ext uri="{BB962C8B-B14F-4D97-AF65-F5344CB8AC3E}">
        <p14:creationId xmlns:p14="http://schemas.microsoft.com/office/powerpoint/2010/main" val="4496777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l="-60000" r="-60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342900" y="272480"/>
            <a:ext cx="6172200" cy="1008112"/>
          </a:xfrm>
        </p:spPr>
        <p:txBody>
          <a:bodyPr>
            <a:normAutofit/>
          </a:bodyPr>
          <a:lstStyle/>
          <a:p>
            <a:r>
              <a:rPr lang="tr-TR" sz="3200" dirty="0">
                <a:latin typeface="Aptos" panose="020B0004020202020204" pitchFamily="34" charset="0"/>
              </a:rPr>
              <a:t>ENERJİ TASARRUFU</a:t>
            </a:r>
          </a:p>
        </p:txBody>
      </p:sp>
      <p:sp>
        <p:nvSpPr>
          <p:cNvPr id="3" name="İçerik Yer Tutucusu 2"/>
          <p:cNvSpPr>
            <a:spLocks noGrp="1"/>
          </p:cNvSpPr>
          <p:nvPr>
            <p:ph idx="1"/>
          </p:nvPr>
        </p:nvSpPr>
        <p:spPr>
          <a:xfrm>
            <a:off x="1988840" y="2019443"/>
            <a:ext cx="4526260" cy="845325"/>
          </a:xfrm>
        </p:spPr>
        <p:txBody>
          <a:bodyPr>
            <a:noAutofit/>
          </a:bodyPr>
          <a:lstStyle/>
          <a:p>
            <a:pPr marL="0" indent="0" algn="r">
              <a:buNone/>
            </a:pPr>
            <a:r>
              <a:rPr lang="tr-TR" sz="1800" dirty="0">
                <a:solidFill>
                  <a:srgbClr val="002060"/>
                </a:solidFill>
              </a:rPr>
              <a:t>Dış aydınlatmalarımız ve bazı soğutucu sistemlerimiz zamanlayıcılarla kontrol edilmektedir. </a:t>
            </a:r>
          </a:p>
        </p:txBody>
      </p:sp>
      <p:pic>
        <p:nvPicPr>
          <p:cNvPr id="6" name="Resim 5"/>
          <p:cNvPicPr>
            <a:picLocks noChangeAspect="1"/>
          </p:cNvPicPr>
          <p:nvPr/>
        </p:nvPicPr>
        <p:blipFill>
          <a:blip r:embed="rId3"/>
          <a:stretch>
            <a:fillRect/>
          </a:stretch>
        </p:blipFill>
        <p:spPr>
          <a:xfrm>
            <a:off x="342900" y="1784647"/>
            <a:ext cx="1533739" cy="1333686"/>
          </a:xfrm>
          <a:prstGeom prst="rect">
            <a:avLst/>
          </a:prstGeom>
        </p:spPr>
      </p:pic>
      <p:pic>
        <p:nvPicPr>
          <p:cNvPr id="7" name="Resim 6"/>
          <p:cNvPicPr>
            <a:picLocks noChangeAspect="1"/>
          </p:cNvPicPr>
          <p:nvPr/>
        </p:nvPicPr>
        <p:blipFill>
          <a:blip r:embed="rId4"/>
          <a:stretch>
            <a:fillRect/>
          </a:stretch>
        </p:blipFill>
        <p:spPr>
          <a:xfrm>
            <a:off x="4981361" y="3440832"/>
            <a:ext cx="1533739" cy="1333686"/>
          </a:xfrm>
          <a:prstGeom prst="rect">
            <a:avLst/>
          </a:prstGeom>
        </p:spPr>
      </p:pic>
      <p:sp>
        <p:nvSpPr>
          <p:cNvPr id="8" name="İçerik Yer Tutucusu 2"/>
          <p:cNvSpPr txBox="1">
            <a:spLocks/>
          </p:cNvSpPr>
          <p:nvPr/>
        </p:nvSpPr>
        <p:spPr>
          <a:xfrm>
            <a:off x="342900" y="3766403"/>
            <a:ext cx="4526260" cy="82917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tr-TR" sz="1800" dirty="0">
                <a:solidFill>
                  <a:srgbClr val="002060"/>
                </a:solidFill>
              </a:rPr>
              <a:t>Tüm odalarda elektronik enerji kartları kullanılmaktadır.</a:t>
            </a:r>
          </a:p>
        </p:txBody>
      </p:sp>
      <p:pic>
        <p:nvPicPr>
          <p:cNvPr id="9" name="Resim 8"/>
          <p:cNvPicPr>
            <a:picLocks noChangeAspect="1"/>
          </p:cNvPicPr>
          <p:nvPr/>
        </p:nvPicPr>
        <p:blipFill>
          <a:blip r:embed="rId5"/>
          <a:stretch>
            <a:fillRect/>
          </a:stretch>
        </p:blipFill>
        <p:spPr>
          <a:xfrm>
            <a:off x="342967" y="5106400"/>
            <a:ext cx="1533739" cy="1333686"/>
          </a:xfrm>
          <a:prstGeom prst="rect">
            <a:avLst/>
          </a:prstGeom>
        </p:spPr>
      </p:pic>
      <p:sp>
        <p:nvSpPr>
          <p:cNvPr id="11" name="İçerik Yer Tutucusu 2"/>
          <p:cNvSpPr txBox="1">
            <a:spLocks/>
          </p:cNvSpPr>
          <p:nvPr/>
        </p:nvSpPr>
        <p:spPr>
          <a:xfrm>
            <a:off x="1988839" y="5350581"/>
            <a:ext cx="4526261" cy="8453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r>
              <a:rPr lang="tr-TR" sz="1800" dirty="0">
                <a:solidFill>
                  <a:srgbClr val="002060"/>
                </a:solidFill>
              </a:rPr>
              <a:t>Genel alanlarda ve Odalarımızda led televizyonlar kullanılmaktadır. </a:t>
            </a:r>
            <a:r>
              <a:rPr lang="tr-TR" sz="1800" dirty="0" err="1">
                <a:solidFill>
                  <a:srgbClr val="002060"/>
                </a:solidFill>
              </a:rPr>
              <a:t>Minibarlar</a:t>
            </a:r>
            <a:r>
              <a:rPr lang="tr-TR" sz="1800" dirty="0">
                <a:solidFill>
                  <a:srgbClr val="002060"/>
                </a:solidFill>
              </a:rPr>
              <a:t> enerji tasarrufu için ısı kaynağından uzak konumlandırılmıştır.  </a:t>
            </a:r>
          </a:p>
        </p:txBody>
      </p:sp>
      <p:pic>
        <p:nvPicPr>
          <p:cNvPr id="12" name="Resim 11"/>
          <p:cNvPicPr>
            <a:picLocks noChangeAspect="1"/>
          </p:cNvPicPr>
          <p:nvPr/>
        </p:nvPicPr>
        <p:blipFill>
          <a:blip r:embed="rId6"/>
          <a:stretch>
            <a:fillRect/>
          </a:stretch>
        </p:blipFill>
        <p:spPr>
          <a:xfrm>
            <a:off x="4981361" y="6771969"/>
            <a:ext cx="1533739" cy="1333686"/>
          </a:xfrm>
          <a:prstGeom prst="rect">
            <a:avLst/>
          </a:prstGeom>
        </p:spPr>
      </p:pic>
      <p:sp>
        <p:nvSpPr>
          <p:cNvPr id="13" name="İçerik Yer Tutucusu 2"/>
          <p:cNvSpPr txBox="1">
            <a:spLocks/>
          </p:cNvSpPr>
          <p:nvPr/>
        </p:nvSpPr>
        <p:spPr>
          <a:xfrm>
            <a:off x="342900" y="7016149"/>
            <a:ext cx="4526260" cy="8453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tr-TR" sz="1800" dirty="0">
                <a:solidFill>
                  <a:srgbClr val="002060"/>
                </a:solidFill>
              </a:rPr>
              <a:t>Odalarımızda </a:t>
            </a:r>
            <a:r>
              <a:rPr lang="tr-TR" sz="1800" dirty="0" err="1">
                <a:solidFill>
                  <a:srgbClr val="002060"/>
                </a:solidFill>
              </a:rPr>
              <a:t>blackout</a:t>
            </a:r>
            <a:r>
              <a:rPr lang="tr-TR" sz="1800" dirty="0">
                <a:solidFill>
                  <a:srgbClr val="002060"/>
                </a:solidFill>
              </a:rPr>
              <a:t> perdelerimiz mevcuttur. Boş odaların perdeleri yazın kapalı, kışın açık tutularak iklimlendirme cihazlarının kullanımı azaltılmaktadır.</a:t>
            </a:r>
          </a:p>
        </p:txBody>
      </p:sp>
      <p:pic>
        <p:nvPicPr>
          <p:cNvPr id="14" name="Resim 13"/>
          <p:cNvPicPr>
            <a:picLocks noChangeAspect="1"/>
          </p:cNvPicPr>
          <p:nvPr/>
        </p:nvPicPr>
        <p:blipFill>
          <a:blip r:embed="rId7"/>
          <a:stretch>
            <a:fillRect/>
          </a:stretch>
        </p:blipFill>
        <p:spPr>
          <a:xfrm>
            <a:off x="342900" y="8437537"/>
            <a:ext cx="1495634" cy="1343212"/>
          </a:xfrm>
          <a:prstGeom prst="rect">
            <a:avLst/>
          </a:prstGeom>
        </p:spPr>
      </p:pic>
      <p:sp>
        <p:nvSpPr>
          <p:cNvPr id="15" name="İçerik Yer Tutucusu 2"/>
          <p:cNvSpPr txBox="1">
            <a:spLocks/>
          </p:cNvSpPr>
          <p:nvPr/>
        </p:nvSpPr>
        <p:spPr>
          <a:xfrm>
            <a:off x="1988840" y="8681717"/>
            <a:ext cx="4526260" cy="8453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r>
              <a:rPr lang="tr-TR" sz="1800" dirty="0">
                <a:solidFill>
                  <a:srgbClr val="002060"/>
                </a:solidFill>
              </a:rPr>
              <a:t>Tüm elektronik cihazların periyodik bakım ve temizlikleri yapılarak enerji kayıpları minimize edilmektedir. </a:t>
            </a:r>
          </a:p>
        </p:txBody>
      </p:sp>
    </p:spTree>
    <p:extLst>
      <p:ext uri="{BB962C8B-B14F-4D97-AF65-F5344CB8AC3E}">
        <p14:creationId xmlns:p14="http://schemas.microsoft.com/office/powerpoint/2010/main" val="31568695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l="-60000" r="-60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342900" y="272480"/>
            <a:ext cx="6172200" cy="1008112"/>
          </a:xfrm>
        </p:spPr>
        <p:txBody>
          <a:bodyPr>
            <a:normAutofit/>
          </a:bodyPr>
          <a:lstStyle/>
          <a:p>
            <a:r>
              <a:rPr lang="tr-TR" sz="3200" b="1" dirty="0">
                <a:solidFill>
                  <a:srgbClr val="002060"/>
                </a:solidFill>
                <a:latin typeface="Aptos" panose="020B0004020202020204" pitchFamily="34" charset="0"/>
              </a:rPr>
              <a:t>ENERJİ TASARRUFU</a:t>
            </a:r>
          </a:p>
        </p:txBody>
      </p:sp>
      <p:sp>
        <p:nvSpPr>
          <p:cNvPr id="3" name="İçerik Yer Tutucusu 2"/>
          <p:cNvSpPr>
            <a:spLocks noGrp="1"/>
          </p:cNvSpPr>
          <p:nvPr>
            <p:ph idx="1"/>
          </p:nvPr>
        </p:nvSpPr>
        <p:spPr>
          <a:xfrm>
            <a:off x="1988840" y="1784647"/>
            <a:ext cx="4526260" cy="1328606"/>
          </a:xfrm>
        </p:spPr>
        <p:txBody>
          <a:bodyPr>
            <a:noAutofit/>
          </a:bodyPr>
          <a:lstStyle/>
          <a:p>
            <a:pPr marL="0" indent="0">
              <a:buNone/>
            </a:pPr>
            <a:r>
              <a:rPr lang="tr-TR" sz="1800" dirty="0">
                <a:solidFill>
                  <a:srgbClr val="002060"/>
                </a:solidFill>
              </a:rPr>
              <a:t>Güneş enerjisinden faydalanmak için güneş panellerimiz bulunmaktadır. Su ısıtma sisteminde yaz dönemi %90 enerji tasarrufu sağlamaktayız. </a:t>
            </a:r>
          </a:p>
        </p:txBody>
      </p:sp>
      <p:pic>
        <p:nvPicPr>
          <p:cNvPr id="6" name="Resim 5"/>
          <p:cNvPicPr>
            <a:picLocks noChangeAspect="1"/>
          </p:cNvPicPr>
          <p:nvPr/>
        </p:nvPicPr>
        <p:blipFill>
          <a:blip r:embed="rId3"/>
          <a:stretch>
            <a:fillRect/>
          </a:stretch>
        </p:blipFill>
        <p:spPr>
          <a:xfrm>
            <a:off x="342900" y="1784647"/>
            <a:ext cx="1533739" cy="1333686"/>
          </a:xfrm>
          <a:prstGeom prst="rect">
            <a:avLst/>
          </a:prstGeom>
        </p:spPr>
      </p:pic>
      <p:pic>
        <p:nvPicPr>
          <p:cNvPr id="7" name="Resim 6"/>
          <p:cNvPicPr>
            <a:picLocks noChangeAspect="1"/>
          </p:cNvPicPr>
          <p:nvPr/>
        </p:nvPicPr>
        <p:blipFill>
          <a:blip r:embed="rId4"/>
          <a:stretch>
            <a:fillRect/>
          </a:stretch>
        </p:blipFill>
        <p:spPr>
          <a:xfrm>
            <a:off x="4981361" y="3440832"/>
            <a:ext cx="1533739" cy="1333686"/>
          </a:xfrm>
          <a:prstGeom prst="rect">
            <a:avLst/>
          </a:prstGeom>
        </p:spPr>
      </p:pic>
      <p:sp>
        <p:nvSpPr>
          <p:cNvPr id="8" name="İçerik Yer Tutucusu 2"/>
          <p:cNvSpPr txBox="1">
            <a:spLocks/>
          </p:cNvSpPr>
          <p:nvPr/>
        </p:nvSpPr>
        <p:spPr>
          <a:xfrm>
            <a:off x="342900" y="3766403"/>
            <a:ext cx="4526260" cy="82917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tr-TR" sz="1800" dirty="0">
                <a:solidFill>
                  <a:srgbClr val="002060"/>
                </a:solidFill>
              </a:rPr>
              <a:t>Soğuk odaların, </a:t>
            </a:r>
            <a:r>
              <a:rPr lang="tr-TR" sz="1800" dirty="0" err="1">
                <a:solidFill>
                  <a:srgbClr val="002060"/>
                </a:solidFill>
              </a:rPr>
              <a:t>deep</a:t>
            </a:r>
            <a:r>
              <a:rPr lang="tr-TR" sz="1800" dirty="0">
                <a:solidFill>
                  <a:srgbClr val="002060"/>
                </a:solidFill>
              </a:rPr>
              <a:t> frezelerin, buz makinelerinin, soğutucu dolapların lastikleri kontrol edilerek yıprananlar değiştirilir, enerji kayıpları önlenir.</a:t>
            </a:r>
          </a:p>
        </p:txBody>
      </p:sp>
      <p:pic>
        <p:nvPicPr>
          <p:cNvPr id="9" name="Resim 8"/>
          <p:cNvPicPr>
            <a:picLocks noChangeAspect="1"/>
          </p:cNvPicPr>
          <p:nvPr/>
        </p:nvPicPr>
        <p:blipFill>
          <a:blip r:embed="rId5"/>
          <a:stretch>
            <a:fillRect/>
          </a:stretch>
        </p:blipFill>
        <p:spPr>
          <a:xfrm>
            <a:off x="342967" y="5106400"/>
            <a:ext cx="1533739" cy="1333686"/>
          </a:xfrm>
          <a:prstGeom prst="rect">
            <a:avLst/>
          </a:prstGeom>
        </p:spPr>
      </p:pic>
      <p:sp>
        <p:nvSpPr>
          <p:cNvPr id="11" name="İçerik Yer Tutucusu 2"/>
          <p:cNvSpPr txBox="1">
            <a:spLocks/>
          </p:cNvSpPr>
          <p:nvPr/>
        </p:nvSpPr>
        <p:spPr>
          <a:xfrm>
            <a:off x="1988840" y="5350581"/>
            <a:ext cx="4526260" cy="8453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r>
              <a:rPr lang="tr-TR" sz="1800" dirty="0">
                <a:solidFill>
                  <a:srgbClr val="002060"/>
                </a:solidFill>
              </a:rPr>
              <a:t>Bulaşık makineleri, çamaşır makineleri ve kurutma makineleri tam doldurulmadan çalıştırılmaz.  </a:t>
            </a:r>
          </a:p>
        </p:txBody>
      </p:sp>
      <p:pic>
        <p:nvPicPr>
          <p:cNvPr id="12" name="Resim 11"/>
          <p:cNvPicPr>
            <a:picLocks noChangeAspect="1"/>
          </p:cNvPicPr>
          <p:nvPr/>
        </p:nvPicPr>
        <p:blipFill>
          <a:blip r:embed="rId6"/>
          <a:stretch>
            <a:fillRect/>
          </a:stretch>
        </p:blipFill>
        <p:spPr>
          <a:xfrm>
            <a:off x="4981361" y="6771969"/>
            <a:ext cx="1533739" cy="1333686"/>
          </a:xfrm>
          <a:prstGeom prst="rect">
            <a:avLst/>
          </a:prstGeom>
        </p:spPr>
      </p:pic>
      <p:sp>
        <p:nvSpPr>
          <p:cNvPr id="13" name="İçerik Yer Tutucusu 2"/>
          <p:cNvSpPr txBox="1">
            <a:spLocks/>
          </p:cNvSpPr>
          <p:nvPr/>
        </p:nvSpPr>
        <p:spPr>
          <a:xfrm>
            <a:off x="342900" y="7016149"/>
            <a:ext cx="4526260" cy="8453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tr-TR" sz="1800" dirty="0">
                <a:solidFill>
                  <a:srgbClr val="002060"/>
                </a:solidFill>
              </a:rPr>
              <a:t>Aylık ve yıllık olarak tüm enerji tüketimlerimiz kayıt altına alınarak takip edilir.</a:t>
            </a:r>
          </a:p>
        </p:txBody>
      </p:sp>
      <p:pic>
        <p:nvPicPr>
          <p:cNvPr id="14" name="Resim 13"/>
          <p:cNvPicPr>
            <a:picLocks noChangeAspect="1"/>
          </p:cNvPicPr>
          <p:nvPr/>
        </p:nvPicPr>
        <p:blipFill>
          <a:blip r:embed="rId7"/>
          <a:stretch>
            <a:fillRect/>
          </a:stretch>
        </p:blipFill>
        <p:spPr>
          <a:xfrm>
            <a:off x="342900" y="8189053"/>
            <a:ext cx="1495634" cy="1343212"/>
          </a:xfrm>
          <a:prstGeom prst="rect">
            <a:avLst/>
          </a:prstGeom>
        </p:spPr>
      </p:pic>
      <p:sp>
        <p:nvSpPr>
          <p:cNvPr id="15" name="İçerik Yer Tutucusu 2"/>
          <p:cNvSpPr txBox="1">
            <a:spLocks/>
          </p:cNvSpPr>
          <p:nvPr/>
        </p:nvSpPr>
        <p:spPr>
          <a:xfrm>
            <a:off x="1628799" y="8633241"/>
            <a:ext cx="4886301" cy="95180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r>
              <a:rPr lang="tr-TR" sz="1800" dirty="0">
                <a:solidFill>
                  <a:srgbClr val="002060"/>
                </a:solidFill>
              </a:rPr>
              <a:t>Personelimize tasarruf tedbirleri hakkında eğitimler verilmekte, misafirlerimiz tasarruf uygulamalarımız konusunda bilgilendirilmektedir. </a:t>
            </a:r>
          </a:p>
        </p:txBody>
      </p:sp>
    </p:spTree>
    <p:extLst>
      <p:ext uri="{BB962C8B-B14F-4D97-AF65-F5344CB8AC3E}">
        <p14:creationId xmlns:p14="http://schemas.microsoft.com/office/powerpoint/2010/main" val="42794435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lum/>
          </a:blip>
          <a:srcRect/>
          <a:stretch>
            <a:fillRect l="-60000" r="-60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342900" y="272480"/>
            <a:ext cx="6172200" cy="1008112"/>
          </a:xfrm>
        </p:spPr>
        <p:txBody>
          <a:bodyPr>
            <a:normAutofit/>
          </a:bodyPr>
          <a:lstStyle/>
          <a:p>
            <a:r>
              <a:rPr lang="tr-TR" sz="3200" b="1" dirty="0">
                <a:solidFill>
                  <a:srgbClr val="002060"/>
                </a:solidFill>
                <a:latin typeface="Aptos" panose="020B0004020202020204" pitchFamily="34" charset="0"/>
              </a:rPr>
              <a:t>SU TASARRUFU</a:t>
            </a:r>
          </a:p>
        </p:txBody>
      </p:sp>
      <p:sp>
        <p:nvSpPr>
          <p:cNvPr id="3" name="İçerik Yer Tutucusu 2"/>
          <p:cNvSpPr>
            <a:spLocks noGrp="1"/>
          </p:cNvSpPr>
          <p:nvPr>
            <p:ph idx="1"/>
          </p:nvPr>
        </p:nvSpPr>
        <p:spPr>
          <a:xfrm>
            <a:off x="1988840" y="1796399"/>
            <a:ext cx="4526260" cy="845325"/>
          </a:xfrm>
        </p:spPr>
        <p:txBody>
          <a:bodyPr>
            <a:noAutofit/>
          </a:bodyPr>
          <a:lstStyle/>
          <a:p>
            <a:pPr marL="0" indent="0" algn="r">
              <a:buNone/>
            </a:pPr>
            <a:r>
              <a:rPr lang="tr-TR" sz="1800" dirty="0">
                <a:solidFill>
                  <a:srgbClr val="002060"/>
                </a:solidFill>
              </a:rPr>
              <a:t>Tüm oda ve genel alanlarda su tasarrufu sağlayan </a:t>
            </a:r>
            <a:r>
              <a:rPr lang="tr-TR" sz="1800" dirty="0" err="1">
                <a:solidFill>
                  <a:srgbClr val="002060"/>
                </a:solidFill>
              </a:rPr>
              <a:t>perlatörler</a:t>
            </a:r>
            <a:r>
              <a:rPr lang="tr-TR" sz="1800" dirty="0">
                <a:solidFill>
                  <a:srgbClr val="002060"/>
                </a:solidFill>
              </a:rPr>
              <a:t> bulunmaktadır.</a:t>
            </a:r>
          </a:p>
        </p:txBody>
      </p:sp>
      <p:sp>
        <p:nvSpPr>
          <p:cNvPr id="8" name="İçerik Yer Tutucusu 2"/>
          <p:cNvSpPr txBox="1">
            <a:spLocks/>
          </p:cNvSpPr>
          <p:nvPr/>
        </p:nvSpPr>
        <p:spPr>
          <a:xfrm>
            <a:off x="342900" y="4036745"/>
            <a:ext cx="4526260" cy="8453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tr-TR" sz="1800" dirty="0">
                <a:solidFill>
                  <a:srgbClr val="002060"/>
                </a:solidFill>
              </a:rPr>
              <a:t>Tüm </a:t>
            </a:r>
            <a:r>
              <a:rPr lang="tr-TR" sz="1800" dirty="0" err="1">
                <a:solidFill>
                  <a:srgbClr val="002060"/>
                </a:solidFill>
              </a:rPr>
              <a:t>WC’lerde</a:t>
            </a:r>
            <a:r>
              <a:rPr lang="tr-TR" sz="1800" dirty="0">
                <a:solidFill>
                  <a:srgbClr val="002060"/>
                </a:solidFill>
              </a:rPr>
              <a:t> tasarruflu 6 ve 3 litrelik ikili sifon sistemi kullanılmaktadır.</a:t>
            </a:r>
          </a:p>
        </p:txBody>
      </p:sp>
      <p:sp>
        <p:nvSpPr>
          <p:cNvPr id="11" name="İçerik Yer Tutucusu 2"/>
          <p:cNvSpPr txBox="1">
            <a:spLocks/>
          </p:cNvSpPr>
          <p:nvPr/>
        </p:nvSpPr>
        <p:spPr>
          <a:xfrm>
            <a:off x="1988840" y="6277091"/>
            <a:ext cx="4526260" cy="8453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r>
              <a:rPr lang="tr-TR" sz="1800" dirty="0">
                <a:solidFill>
                  <a:srgbClr val="002060"/>
                </a:solidFill>
              </a:rPr>
              <a:t>Küvet yerine duş kabinleri tercih edilerek, su tasarrufu sağlanmaktadır. </a:t>
            </a:r>
          </a:p>
        </p:txBody>
      </p:sp>
      <p:sp>
        <p:nvSpPr>
          <p:cNvPr id="13" name="İçerik Yer Tutucusu 2"/>
          <p:cNvSpPr txBox="1">
            <a:spLocks/>
          </p:cNvSpPr>
          <p:nvPr/>
        </p:nvSpPr>
        <p:spPr>
          <a:xfrm>
            <a:off x="342900" y="8273151"/>
            <a:ext cx="4526260" cy="8453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tr-TR" sz="1800" dirty="0">
                <a:solidFill>
                  <a:srgbClr val="002060"/>
                </a:solidFill>
              </a:rPr>
              <a:t>Bahçemizde sulama yapılırken damlama ve fıskiye sistemi kullanılarak su kayıplarının önüne geçilmektedir.</a:t>
            </a:r>
          </a:p>
        </p:txBody>
      </p:sp>
      <p:pic>
        <p:nvPicPr>
          <p:cNvPr id="17" name="Resim 16"/>
          <p:cNvPicPr>
            <a:picLocks noChangeAspect="1"/>
          </p:cNvPicPr>
          <p:nvPr/>
        </p:nvPicPr>
        <p:blipFill>
          <a:blip r:embed="rId3"/>
          <a:stretch>
            <a:fillRect/>
          </a:stretch>
        </p:blipFill>
        <p:spPr>
          <a:xfrm>
            <a:off x="5195647" y="3394410"/>
            <a:ext cx="1247949" cy="2105319"/>
          </a:xfrm>
          <a:prstGeom prst="rect">
            <a:avLst/>
          </a:prstGeom>
        </p:spPr>
      </p:pic>
      <p:pic>
        <p:nvPicPr>
          <p:cNvPr id="18" name="Resim 17"/>
          <p:cNvPicPr>
            <a:picLocks noChangeAspect="1"/>
          </p:cNvPicPr>
          <p:nvPr/>
        </p:nvPicPr>
        <p:blipFill>
          <a:blip r:embed="rId4"/>
          <a:stretch>
            <a:fillRect/>
          </a:stretch>
        </p:blipFill>
        <p:spPr>
          <a:xfrm>
            <a:off x="476672" y="1387274"/>
            <a:ext cx="1238423" cy="2191056"/>
          </a:xfrm>
          <a:prstGeom prst="rect">
            <a:avLst/>
          </a:prstGeom>
        </p:spPr>
      </p:pic>
      <p:pic>
        <p:nvPicPr>
          <p:cNvPr id="19" name="Resim 18"/>
          <p:cNvPicPr>
            <a:picLocks noChangeAspect="1"/>
          </p:cNvPicPr>
          <p:nvPr/>
        </p:nvPicPr>
        <p:blipFill>
          <a:blip r:embed="rId5"/>
          <a:stretch>
            <a:fillRect/>
          </a:stretch>
        </p:blipFill>
        <p:spPr>
          <a:xfrm>
            <a:off x="490465" y="5499729"/>
            <a:ext cx="1238423" cy="2143424"/>
          </a:xfrm>
          <a:prstGeom prst="rect">
            <a:avLst/>
          </a:prstGeom>
        </p:spPr>
      </p:pic>
      <p:pic>
        <p:nvPicPr>
          <p:cNvPr id="20" name="Resim 19"/>
          <p:cNvPicPr>
            <a:picLocks noChangeAspect="1"/>
          </p:cNvPicPr>
          <p:nvPr/>
        </p:nvPicPr>
        <p:blipFill>
          <a:blip r:embed="rId6"/>
          <a:stretch>
            <a:fillRect/>
          </a:stretch>
        </p:blipFill>
        <p:spPr>
          <a:xfrm>
            <a:off x="5186121" y="7643153"/>
            <a:ext cx="1257475" cy="2105319"/>
          </a:xfrm>
          <a:prstGeom prst="rect">
            <a:avLst/>
          </a:prstGeom>
        </p:spPr>
      </p:pic>
    </p:spTree>
    <p:extLst>
      <p:ext uri="{BB962C8B-B14F-4D97-AF65-F5344CB8AC3E}">
        <p14:creationId xmlns:p14="http://schemas.microsoft.com/office/powerpoint/2010/main" val="25612340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3000"/>
            <a:lum/>
          </a:blip>
          <a:srcRect/>
          <a:stretch>
            <a:fillRect l="-60000" r="-60000"/>
          </a:stretch>
        </a:blipFill>
        <a:effectLst/>
      </p:bgPr>
    </p:bg>
    <p:spTree>
      <p:nvGrpSpPr>
        <p:cNvPr id="1" name=""/>
        <p:cNvGrpSpPr/>
        <p:nvPr/>
      </p:nvGrpSpPr>
      <p:grpSpPr>
        <a:xfrm>
          <a:off x="0" y="0"/>
          <a:ext cx="0" cy="0"/>
          <a:chOff x="0" y="0"/>
          <a:chExt cx="0" cy="0"/>
        </a:xfrm>
      </p:grpSpPr>
      <p:pic>
        <p:nvPicPr>
          <p:cNvPr id="23" name="Resim 22"/>
          <p:cNvPicPr>
            <a:picLocks noChangeAspect="1"/>
          </p:cNvPicPr>
          <p:nvPr/>
        </p:nvPicPr>
        <p:blipFill>
          <a:blip r:embed="rId3"/>
          <a:stretch>
            <a:fillRect/>
          </a:stretch>
        </p:blipFill>
        <p:spPr>
          <a:xfrm>
            <a:off x="520295" y="8337376"/>
            <a:ext cx="1240552" cy="1285086"/>
          </a:xfrm>
          <a:prstGeom prst="rect">
            <a:avLst/>
          </a:prstGeom>
        </p:spPr>
      </p:pic>
      <p:sp>
        <p:nvSpPr>
          <p:cNvPr id="2" name="Başlık 1"/>
          <p:cNvSpPr>
            <a:spLocks noGrp="1"/>
          </p:cNvSpPr>
          <p:nvPr>
            <p:ph type="title"/>
          </p:nvPr>
        </p:nvSpPr>
        <p:spPr>
          <a:xfrm>
            <a:off x="342900" y="272480"/>
            <a:ext cx="6172200" cy="1008112"/>
          </a:xfrm>
        </p:spPr>
        <p:txBody>
          <a:bodyPr>
            <a:normAutofit/>
          </a:bodyPr>
          <a:lstStyle/>
          <a:p>
            <a:r>
              <a:rPr lang="tr-TR" sz="3200" b="1" dirty="0">
                <a:solidFill>
                  <a:srgbClr val="002060"/>
                </a:solidFill>
                <a:latin typeface="Aptos" panose="020B0004020202020204" pitchFamily="34" charset="0"/>
              </a:rPr>
              <a:t>SU TASARRUFU</a:t>
            </a:r>
          </a:p>
        </p:txBody>
      </p:sp>
      <p:sp>
        <p:nvSpPr>
          <p:cNvPr id="3" name="İçerik Yer Tutucusu 2"/>
          <p:cNvSpPr>
            <a:spLocks noGrp="1"/>
          </p:cNvSpPr>
          <p:nvPr>
            <p:ph idx="1"/>
          </p:nvPr>
        </p:nvSpPr>
        <p:spPr>
          <a:xfrm>
            <a:off x="1988840" y="1796399"/>
            <a:ext cx="4526260" cy="845325"/>
          </a:xfrm>
        </p:spPr>
        <p:txBody>
          <a:bodyPr>
            <a:noAutofit/>
          </a:bodyPr>
          <a:lstStyle/>
          <a:p>
            <a:pPr marL="0" indent="0" algn="r">
              <a:buNone/>
            </a:pPr>
            <a:r>
              <a:rPr lang="tr-TR" sz="1800" dirty="0">
                <a:solidFill>
                  <a:srgbClr val="002060"/>
                </a:solidFill>
              </a:rPr>
              <a:t>Çalışanlarımıza su tasarrufu hakkında eğitim verilmektedir. Misafirlerimiz tasarruf uygulamalarımız konusunda bilgilendirilmektedir. </a:t>
            </a:r>
          </a:p>
        </p:txBody>
      </p:sp>
      <p:sp>
        <p:nvSpPr>
          <p:cNvPr id="8" name="İçerik Yer Tutucusu 2"/>
          <p:cNvSpPr txBox="1">
            <a:spLocks/>
          </p:cNvSpPr>
          <p:nvPr/>
        </p:nvSpPr>
        <p:spPr>
          <a:xfrm>
            <a:off x="342900" y="3725708"/>
            <a:ext cx="4526260" cy="8453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tr-TR" sz="1800" dirty="0">
                <a:solidFill>
                  <a:srgbClr val="002060"/>
                </a:solidFill>
              </a:rPr>
              <a:t>Atık sular deşarj yönetmeliğine uygun olarak kanalizasyon sistemine bağlıdır.</a:t>
            </a:r>
          </a:p>
        </p:txBody>
      </p:sp>
      <p:sp>
        <p:nvSpPr>
          <p:cNvPr id="11" name="İçerik Yer Tutucusu 2"/>
          <p:cNvSpPr txBox="1">
            <a:spLocks/>
          </p:cNvSpPr>
          <p:nvPr/>
        </p:nvSpPr>
        <p:spPr>
          <a:xfrm>
            <a:off x="1988840" y="5350581"/>
            <a:ext cx="4526260" cy="8453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r>
              <a:rPr lang="tr-TR" sz="1800" dirty="0">
                <a:solidFill>
                  <a:srgbClr val="002060"/>
                </a:solidFill>
              </a:rPr>
              <a:t>Tüm genel alanlarda fotoselli musluklar ve sensörlü pisuarlar kullanılmaktadır. Hedefimiz tüm alanlarda fotoselli muslukların kullanılmasıdır. </a:t>
            </a:r>
          </a:p>
        </p:txBody>
      </p:sp>
      <p:sp>
        <p:nvSpPr>
          <p:cNvPr id="13" name="İçerik Yer Tutucusu 2"/>
          <p:cNvSpPr txBox="1">
            <a:spLocks/>
          </p:cNvSpPr>
          <p:nvPr/>
        </p:nvSpPr>
        <p:spPr>
          <a:xfrm>
            <a:off x="342900" y="7016149"/>
            <a:ext cx="4526260" cy="8453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tr-TR" sz="1800" dirty="0">
                <a:solidFill>
                  <a:srgbClr val="002060"/>
                </a:solidFill>
              </a:rPr>
              <a:t>Üretim alanlarında fotoselli sistemler kullanılmaktadır. </a:t>
            </a:r>
          </a:p>
        </p:txBody>
      </p:sp>
      <p:sp>
        <p:nvSpPr>
          <p:cNvPr id="15" name="İçerik Yer Tutucusu 2"/>
          <p:cNvSpPr txBox="1">
            <a:spLocks/>
          </p:cNvSpPr>
          <p:nvPr/>
        </p:nvSpPr>
        <p:spPr>
          <a:xfrm>
            <a:off x="1988840" y="8681717"/>
            <a:ext cx="4526260" cy="8453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r>
              <a:rPr lang="tr-TR" sz="1800" dirty="0">
                <a:solidFill>
                  <a:srgbClr val="002060"/>
                </a:solidFill>
              </a:rPr>
              <a:t>Aylık ve yıllık olarak su tüketimlerimiz takip edilerek kayıt altına alınmaktadır. </a:t>
            </a:r>
          </a:p>
        </p:txBody>
      </p:sp>
      <p:pic>
        <p:nvPicPr>
          <p:cNvPr id="21" name="Resim 20"/>
          <p:cNvPicPr>
            <a:picLocks noChangeAspect="1"/>
          </p:cNvPicPr>
          <p:nvPr/>
        </p:nvPicPr>
        <p:blipFill>
          <a:blip r:embed="rId4"/>
          <a:stretch>
            <a:fillRect/>
          </a:stretch>
        </p:blipFill>
        <p:spPr>
          <a:xfrm>
            <a:off x="852539" y="8524516"/>
            <a:ext cx="576064" cy="910805"/>
          </a:xfrm>
          <a:prstGeom prst="rect">
            <a:avLst/>
          </a:prstGeom>
        </p:spPr>
      </p:pic>
      <p:pic>
        <p:nvPicPr>
          <p:cNvPr id="14" name="Resim 13"/>
          <p:cNvPicPr>
            <a:picLocks noChangeAspect="1"/>
          </p:cNvPicPr>
          <p:nvPr/>
        </p:nvPicPr>
        <p:blipFill>
          <a:blip r:embed="rId3"/>
          <a:stretch>
            <a:fillRect/>
          </a:stretch>
        </p:blipFill>
        <p:spPr>
          <a:xfrm>
            <a:off x="520295" y="1560128"/>
            <a:ext cx="1240552" cy="1285086"/>
          </a:xfrm>
          <a:prstGeom prst="rect">
            <a:avLst/>
          </a:prstGeom>
        </p:spPr>
      </p:pic>
      <p:pic>
        <p:nvPicPr>
          <p:cNvPr id="16" name="Resim 15"/>
          <p:cNvPicPr>
            <a:picLocks noChangeAspect="1"/>
          </p:cNvPicPr>
          <p:nvPr/>
        </p:nvPicPr>
        <p:blipFill>
          <a:blip r:embed="rId4"/>
          <a:stretch>
            <a:fillRect/>
          </a:stretch>
        </p:blipFill>
        <p:spPr>
          <a:xfrm>
            <a:off x="847267" y="1747268"/>
            <a:ext cx="576064" cy="910805"/>
          </a:xfrm>
          <a:prstGeom prst="rect">
            <a:avLst/>
          </a:prstGeom>
        </p:spPr>
      </p:pic>
      <p:pic>
        <p:nvPicPr>
          <p:cNvPr id="22" name="Resim 21"/>
          <p:cNvPicPr>
            <a:picLocks noChangeAspect="1"/>
          </p:cNvPicPr>
          <p:nvPr/>
        </p:nvPicPr>
        <p:blipFill>
          <a:blip r:embed="rId3"/>
          <a:stretch>
            <a:fillRect/>
          </a:stretch>
        </p:blipFill>
        <p:spPr>
          <a:xfrm>
            <a:off x="5274548" y="3353609"/>
            <a:ext cx="1240552" cy="1285086"/>
          </a:xfrm>
          <a:prstGeom prst="rect">
            <a:avLst/>
          </a:prstGeom>
        </p:spPr>
      </p:pic>
      <p:pic>
        <p:nvPicPr>
          <p:cNvPr id="24" name="Resim 23"/>
          <p:cNvPicPr>
            <a:picLocks noChangeAspect="1"/>
          </p:cNvPicPr>
          <p:nvPr/>
        </p:nvPicPr>
        <p:blipFill>
          <a:blip r:embed="rId4"/>
          <a:stretch>
            <a:fillRect/>
          </a:stretch>
        </p:blipFill>
        <p:spPr>
          <a:xfrm>
            <a:off x="5601520" y="3540749"/>
            <a:ext cx="576064" cy="910805"/>
          </a:xfrm>
          <a:prstGeom prst="rect">
            <a:avLst/>
          </a:prstGeom>
        </p:spPr>
      </p:pic>
      <p:pic>
        <p:nvPicPr>
          <p:cNvPr id="25" name="Resim 24"/>
          <p:cNvPicPr>
            <a:picLocks noChangeAspect="1"/>
          </p:cNvPicPr>
          <p:nvPr/>
        </p:nvPicPr>
        <p:blipFill>
          <a:blip r:embed="rId3"/>
          <a:stretch>
            <a:fillRect/>
          </a:stretch>
        </p:blipFill>
        <p:spPr>
          <a:xfrm>
            <a:off x="505825" y="5046935"/>
            <a:ext cx="1240552" cy="1285086"/>
          </a:xfrm>
          <a:prstGeom prst="rect">
            <a:avLst/>
          </a:prstGeom>
        </p:spPr>
      </p:pic>
      <p:pic>
        <p:nvPicPr>
          <p:cNvPr id="26" name="Resim 25"/>
          <p:cNvPicPr>
            <a:picLocks noChangeAspect="1"/>
          </p:cNvPicPr>
          <p:nvPr/>
        </p:nvPicPr>
        <p:blipFill>
          <a:blip r:embed="rId4"/>
          <a:stretch>
            <a:fillRect/>
          </a:stretch>
        </p:blipFill>
        <p:spPr>
          <a:xfrm>
            <a:off x="832797" y="5234075"/>
            <a:ext cx="576064" cy="910805"/>
          </a:xfrm>
          <a:prstGeom prst="rect">
            <a:avLst/>
          </a:prstGeom>
        </p:spPr>
      </p:pic>
      <p:pic>
        <p:nvPicPr>
          <p:cNvPr id="27" name="Resim 26"/>
          <p:cNvPicPr>
            <a:picLocks noChangeAspect="1"/>
          </p:cNvPicPr>
          <p:nvPr/>
        </p:nvPicPr>
        <p:blipFill>
          <a:blip r:embed="rId3"/>
          <a:stretch>
            <a:fillRect/>
          </a:stretch>
        </p:blipFill>
        <p:spPr>
          <a:xfrm>
            <a:off x="5274548" y="6796268"/>
            <a:ext cx="1240552" cy="1285086"/>
          </a:xfrm>
          <a:prstGeom prst="rect">
            <a:avLst/>
          </a:prstGeom>
        </p:spPr>
      </p:pic>
      <p:pic>
        <p:nvPicPr>
          <p:cNvPr id="28" name="Resim 27"/>
          <p:cNvPicPr>
            <a:picLocks noChangeAspect="1"/>
          </p:cNvPicPr>
          <p:nvPr/>
        </p:nvPicPr>
        <p:blipFill>
          <a:blip r:embed="rId4"/>
          <a:stretch>
            <a:fillRect/>
          </a:stretch>
        </p:blipFill>
        <p:spPr>
          <a:xfrm>
            <a:off x="5601520" y="6983408"/>
            <a:ext cx="576064" cy="910805"/>
          </a:xfrm>
          <a:prstGeom prst="rect">
            <a:avLst/>
          </a:prstGeom>
        </p:spPr>
      </p:pic>
    </p:spTree>
    <p:extLst>
      <p:ext uri="{BB962C8B-B14F-4D97-AF65-F5344CB8AC3E}">
        <p14:creationId xmlns:p14="http://schemas.microsoft.com/office/powerpoint/2010/main" val="11217574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stretch>
            <a:fillRect l="-70000" r="-70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342900" y="272480"/>
            <a:ext cx="6172200" cy="1008112"/>
          </a:xfrm>
        </p:spPr>
        <p:txBody>
          <a:bodyPr>
            <a:normAutofit/>
          </a:bodyPr>
          <a:lstStyle/>
          <a:p>
            <a:r>
              <a:rPr lang="tr-TR" sz="3200" b="1" dirty="0">
                <a:latin typeface="Aptos" panose="020B0004020202020204" pitchFamily="34" charset="0"/>
              </a:rPr>
              <a:t>ATIK YÖNETİMİ</a:t>
            </a:r>
          </a:p>
        </p:txBody>
      </p:sp>
      <p:sp>
        <p:nvSpPr>
          <p:cNvPr id="3" name="İçerik Yer Tutucusu 2"/>
          <p:cNvSpPr>
            <a:spLocks noGrp="1"/>
          </p:cNvSpPr>
          <p:nvPr>
            <p:ph idx="1"/>
          </p:nvPr>
        </p:nvSpPr>
        <p:spPr>
          <a:xfrm>
            <a:off x="4181560" y="1848533"/>
            <a:ext cx="2478640" cy="871973"/>
          </a:xfrm>
        </p:spPr>
        <p:txBody>
          <a:bodyPr>
            <a:noAutofit/>
          </a:bodyPr>
          <a:lstStyle/>
          <a:p>
            <a:pPr marL="0" indent="0" algn="r">
              <a:buNone/>
            </a:pPr>
            <a:r>
              <a:rPr lang="tr-TR" sz="1800" dirty="0"/>
              <a:t>    Atıklarımızı kaynağında ayrıştırıyoruz.</a:t>
            </a:r>
          </a:p>
        </p:txBody>
      </p:sp>
      <p:sp>
        <p:nvSpPr>
          <p:cNvPr id="8" name="İçerik Yer Tutucusu 2"/>
          <p:cNvSpPr txBox="1">
            <a:spLocks/>
          </p:cNvSpPr>
          <p:nvPr/>
        </p:nvSpPr>
        <p:spPr>
          <a:xfrm>
            <a:off x="342900" y="3772107"/>
            <a:ext cx="3734172" cy="98618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tr-TR" sz="1800" dirty="0"/>
              <a:t>Tek kullanımlık malzemeler yerine çoğunlukla tekrar kullanılabilir malzemeler kullanarak kaynaklarımızı koruyoruz.</a:t>
            </a:r>
          </a:p>
        </p:txBody>
      </p:sp>
      <p:sp>
        <p:nvSpPr>
          <p:cNvPr id="11" name="İçerik Yer Tutucusu 2"/>
          <p:cNvSpPr txBox="1">
            <a:spLocks/>
          </p:cNvSpPr>
          <p:nvPr/>
        </p:nvSpPr>
        <p:spPr>
          <a:xfrm>
            <a:off x="2710004" y="5392635"/>
            <a:ext cx="3950196" cy="8453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r>
              <a:rPr lang="tr-TR" sz="1800" dirty="0"/>
              <a:t>Kağıt tüketimini azaltmak için yazışmalarımızı mail ortamında yapıyor, kağıtları çift taraflı kullanıyoruz.</a:t>
            </a:r>
          </a:p>
        </p:txBody>
      </p:sp>
      <p:sp>
        <p:nvSpPr>
          <p:cNvPr id="13" name="İçerik Yer Tutucusu 2"/>
          <p:cNvSpPr txBox="1">
            <a:spLocks/>
          </p:cNvSpPr>
          <p:nvPr/>
        </p:nvSpPr>
        <p:spPr>
          <a:xfrm>
            <a:off x="2843292" y="8799514"/>
            <a:ext cx="3683620" cy="8453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r>
              <a:rPr lang="tr-TR" sz="1800" dirty="0"/>
              <a:t>Büyük ambalajlı ve konsantre ürünler satın alınarak ambalaj atığını azaltıyoruz.</a:t>
            </a:r>
          </a:p>
        </p:txBody>
      </p:sp>
      <p:sp>
        <p:nvSpPr>
          <p:cNvPr id="15" name="İçerik Yer Tutucusu 2"/>
          <p:cNvSpPr txBox="1">
            <a:spLocks/>
          </p:cNvSpPr>
          <p:nvPr/>
        </p:nvSpPr>
        <p:spPr>
          <a:xfrm>
            <a:off x="342900" y="6969906"/>
            <a:ext cx="3518148" cy="8453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tr-TR" sz="1800" dirty="0"/>
              <a:t>Misafirlerimizi ve çalışanlarımızı geri dönüşüm programlarına katılmaya teşvik ediyoruz. </a:t>
            </a:r>
          </a:p>
        </p:txBody>
      </p:sp>
      <p:pic>
        <p:nvPicPr>
          <p:cNvPr id="5" name="Resim 4"/>
          <p:cNvPicPr>
            <a:picLocks noChangeAspect="1"/>
          </p:cNvPicPr>
          <p:nvPr/>
        </p:nvPicPr>
        <p:blipFill>
          <a:blip r:embed="rId3"/>
          <a:stretch>
            <a:fillRect/>
          </a:stretch>
        </p:blipFill>
        <p:spPr>
          <a:xfrm>
            <a:off x="4585649" y="2991215"/>
            <a:ext cx="1670461" cy="2173358"/>
          </a:xfrm>
          <a:prstGeom prst="rect">
            <a:avLst/>
          </a:prstGeom>
        </p:spPr>
      </p:pic>
      <p:pic>
        <p:nvPicPr>
          <p:cNvPr id="7" name="Resim 6"/>
          <p:cNvPicPr>
            <a:picLocks noChangeAspect="1"/>
          </p:cNvPicPr>
          <p:nvPr/>
        </p:nvPicPr>
        <p:blipFill>
          <a:blip r:embed="rId4"/>
          <a:stretch>
            <a:fillRect/>
          </a:stretch>
        </p:blipFill>
        <p:spPr>
          <a:xfrm>
            <a:off x="764704" y="5110134"/>
            <a:ext cx="1559686" cy="1548154"/>
          </a:xfrm>
          <a:prstGeom prst="rect">
            <a:avLst/>
          </a:prstGeom>
        </p:spPr>
      </p:pic>
      <p:pic>
        <p:nvPicPr>
          <p:cNvPr id="9" name="Resim 8"/>
          <p:cNvPicPr>
            <a:picLocks noChangeAspect="1"/>
          </p:cNvPicPr>
          <p:nvPr/>
        </p:nvPicPr>
        <p:blipFill>
          <a:blip r:embed="rId5"/>
          <a:stretch>
            <a:fillRect/>
          </a:stretch>
        </p:blipFill>
        <p:spPr>
          <a:xfrm>
            <a:off x="548680" y="8199387"/>
            <a:ext cx="2283884" cy="1679088"/>
          </a:xfrm>
          <a:prstGeom prst="rect">
            <a:avLst/>
          </a:prstGeom>
        </p:spPr>
      </p:pic>
      <p:pic>
        <p:nvPicPr>
          <p:cNvPr id="10" name="Resim 9"/>
          <p:cNvPicPr>
            <a:picLocks noChangeAspect="1"/>
          </p:cNvPicPr>
          <p:nvPr/>
        </p:nvPicPr>
        <p:blipFill>
          <a:blip r:embed="rId6"/>
          <a:stretch>
            <a:fillRect/>
          </a:stretch>
        </p:blipFill>
        <p:spPr>
          <a:xfrm>
            <a:off x="4650486" y="6694084"/>
            <a:ext cx="1802850" cy="1787308"/>
          </a:xfrm>
          <a:prstGeom prst="rect">
            <a:avLst/>
          </a:prstGeom>
        </p:spPr>
      </p:pic>
      <p:pic>
        <p:nvPicPr>
          <p:cNvPr id="14" name="Resim 13"/>
          <p:cNvPicPr>
            <a:picLocks noChangeAspect="1"/>
          </p:cNvPicPr>
          <p:nvPr/>
        </p:nvPicPr>
        <p:blipFill>
          <a:blip r:embed="rId7"/>
          <a:stretch>
            <a:fillRect/>
          </a:stretch>
        </p:blipFill>
        <p:spPr>
          <a:xfrm>
            <a:off x="101566" y="1145185"/>
            <a:ext cx="2842359" cy="1918006"/>
          </a:xfrm>
          <a:prstGeom prst="rect">
            <a:avLst/>
          </a:prstGeom>
        </p:spPr>
      </p:pic>
      <p:pic>
        <p:nvPicPr>
          <p:cNvPr id="4" name="Resim 3">
            <a:extLst>
              <a:ext uri="{FF2B5EF4-FFF2-40B4-BE49-F238E27FC236}">
                <a16:creationId xmlns:a16="http://schemas.microsoft.com/office/drawing/2014/main" id="{8FC91F12-251F-4B0D-4AC2-568923DC816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3720"/>
          <a:stretch/>
        </p:blipFill>
        <p:spPr bwMode="auto">
          <a:xfrm>
            <a:off x="3045266" y="1787409"/>
            <a:ext cx="2063611" cy="117109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903510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l="-3000" r="-3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342900" y="272480"/>
            <a:ext cx="6172200" cy="1152128"/>
          </a:xfrm>
        </p:spPr>
        <p:txBody>
          <a:bodyPr>
            <a:normAutofit/>
          </a:bodyPr>
          <a:lstStyle/>
          <a:p>
            <a:r>
              <a:rPr lang="tr-TR" sz="3200" b="1" dirty="0">
                <a:solidFill>
                  <a:schemeClr val="tx2">
                    <a:lumMod val="50000"/>
                  </a:schemeClr>
                </a:solidFill>
                <a:latin typeface="Aptos" panose="020B0004020202020204" pitchFamily="34" charset="0"/>
              </a:rPr>
              <a:t>SOSYAL SORUMLULUK</a:t>
            </a:r>
          </a:p>
        </p:txBody>
      </p:sp>
      <p:sp>
        <p:nvSpPr>
          <p:cNvPr id="3" name="İçerik Yer Tutucusu 2"/>
          <p:cNvSpPr>
            <a:spLocks noGrp="1"/>
          </p:cNvSpPr>
          <p:nvPr>
            <p:ph idx="1"/>
          </p:nvPr>
        </p:nvSpPr>
        <p:spPr>
          <a:xfrm>
            <a:off x="342900" y="1496616"/>
            <a:ext cx="6326460" cy="1152128"/>
          </a:xfrm>
        </p:spPr>
        <p:txBody>
          <a:bodyPr>
            <a:noAutofit/>
          </a:bodyPr>
          <a:lstStyle/>
          <a:p>
            <a:pPr marL="0" indent="0" algn="ctr">
              <a:buNone/>
            </a:pPr>
            <a:r>
              <a:rPr lang="tr-TR" sz="2400" b="1" dirty="0">
                <a:solidFill>
                  <a:schemeClr val="tx2">
                    <a:lumMod val="50000"/>
                  </a:schemeClr>
                </a:solidFill>
                <a:latin typeface="Aptos" panose="020B0004020202020204" pitchFamily="34" charset="0"/>
              </a:rPr>
              <a:t>Sizler de doğamıza ve tehdit altındaki türlere katkıda bulunmak isterseniz QR kodları okutarak bağış yapabilirsiniz.</a:t>
            </a:r>
          </a:p>
        </p:txBody>
      </p:sp>
      <p:pic>
        <p:nvPicPr>
          <p:cNvPr id="5" name="Resim 4"/>
          <p:cNvPicPr>
            <a:picLocks noChangeAspect="1"/>
          </p:cNvPicPr>
          <p:nvPr/>
        </p:nvPicPr>
        <p:blipFill>
          <a:blip r:embed="rId3"/>
          <a:stretch>
            <a:fillRect/>
          </a:stretch>
        </p:blipFill>
        <p:spPr>
          <a:xfrm>
            <a:off x="3793737" y="6639014"/>
            <a:ext cx="2006829" cy="2678920"/>
          </a:xfrm>
          <a:prstGeom prst="rect">
            <a:avLst/>
          </a:prstGeom>
        </p:spPr>
      </p:pic>
      <p:sp>
        <p:nvSpPr>
          <p:cNvPr id="7" name="İçerik Yer Tutucusu 2"/>
          <p:cNvSpPr txBox="1">
            <a:spLocks/>
          </p:cNvSpPr>
          <p:nvPr/>
        </p:nvSpPr>
        <p:spPr>
          <a:xfrm>
            <a:off x="3212976" y="3224808"/>
            <a:ext cx="3168352" cy="267404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endParaRPr lang="tr-TR" sz="2400" dirty="0"/>
          </a:p>
        </p:txBody>
      </p:sp>
      <p:pic>
        <p:nvPicPr>
          <p:cNvPr id="9" name="Resim 8"/>
          <p:cNvPicPr>
            <a:picLocks noChangeAspect="1"/>
          </p:cNvPicPr>
          <p:nvPr/>
        </p:nvPicPr>
        <p:blipFill>
          <a:blip r:embed="rId4"/>
          <a:stretch>
            <a:fillRect/>
          </a:stretch>
        </p:blipFill>
        <p:spPr>
          <a:xfrm>
            <a:off x="980728" y="6806899"/>
            <a:ext cx="1952625" cy="2343150"/>
          </a:xfrm>
          <a:prstGeom prst="rect">
            <a:avLst/>
          </a:prstGeom>
        </p:spPr>
      </p:pic>
      <p:pic>
        <p:nvPicPr>
          <p:cNvPr id="8" name="Resim 7"/>
          <p:cNvPicPr>
            <a:picLocks noChangeAspect="1"/>
          </p:cNvPicPr>
          <p:nvPr/>
        </p:nvPicPr>
        <p:blipFill>
          <a:blip r:embed="rId5"/>
          <a:stretch>
            <a:fillRect/>
          </a:stretch>
        </p:blipFill>
        <p:spPr>
          <a:xfrm>
            <a:off x="3573016" y="3584848"/>
            <a:ext cx="2440030" cy="1944216"/>
          </a:xfrm>
          <a:prstGeom prst="rect">
            <a:avLst/>
          </a:prstGeom>
        </p:spPr>
      </p:pic>
      <p:pic>
        <p:nvPicPr>
          <p:cNvPr id="10" name="Resim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8414" y="3224808"/>
            <a:ext cx="2006829" cy="2678920"/>
          </a:xfrm>
          <a:prstGeom prst="rect">
            <a:avLst/>
          </a:prstGeom>
        </p:spPr>
      </p:pic>
    </p:spTree>
    <p:extLst>
      <p:ext uri="{BB962C8B-B14F-4D97-AF65-F5344CB8AC3E}">
        <p14:creationId xmlns:p14="http://schemas.microsoft.com/office/powerpoint/2010/main" val="22059754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8000"/>
            <a:lum/>
          </a:blip>
          <a:srcRect/>
          <a:stretch>
            <a:fillRect l="-59000" r="-59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441845" y="632522"/>
            <a:ext cx="6172200" cy="576063"/>
          </a:xfrm>
        </p:spPr>
        <p:txBody>
          <a:bodyPr>
            <a:normAutofit/>
          </a:bodyPr>
          <a:lstStyle/>
          <a:p>
            <a:r>
              <a:rPr lang="tr-TR" sz="2000" b="1" dirty="0">
                <a:latin typeface="Aptos" panose="020B0004020202020204" pitchFamily="34" charset="0"/>
              </a:rPr>
              <a:t>KALİTE VE SÜRDÜRÜLEBİLİRLİK POLİTİKAMIZ</a:t>
            </a:r>
          </a:p>
        </p:txBody>
      </p:sp>
      <p:sp>
        <p:nvSpPr>
          <p:cNvPr id="3" name="İçerik Yer Tutucusu 2"/>
          <p:cNvSpPr>
            <a:spLocks noGrp="1"/>
          </p:cNvSpPr>
          <p:nvPr>
            <p:ph idx="1"/>
          </p:nvPr>
        </p:nvSpPr>
        <p:spPr>
          <a:xfrm>
            <a:off x="72008" y="1352600"/>
            <a:ext cx="6669360" cy="8553400"/>
          </a:xfrm>
        </p:spPr>
        <p:txBody>
          <a:bodyPr>
            <a:noAutofit/>
          </a:bodyPr>
          <a:lstStyle/>
          <a:p>
            <a:pPr algn="just">
              <a:spcAft>
                <a:spcPts val="800"/>
              </a:spcAft>
              <a:buNone/>
            </a:pPr>
            <a:r>
              <a:rPr lang="tr-TR" sz="1600" kern="100" dirty="0">
                <a:effectLst/>
                <a:latin typeface="Aptos" panose="020B0004020202020204" pitchFamily="34" charset="0"/>
                <a:ea typeface="Calibri" panose="020F0502020204030204" pitchFamily="34" charset="0"/>
                <a:cs typeface="Times New Roman" panose="02020603050405020304" pitchFamily="18" charset="0"/>
              </a:rPr>
              <a:t>Toplumsal, çevresel ve kültürel değerleri ön planda tutarak, yerel ve uluslararası yasalar ve standartlar çerçevesinde turizm sektöründe öncü yapıları uygulamaya geçirmek için gerekli kaynakları sağladığımız, kalite, gıda ve su güvenliği, iş sağlığı ve güvenliği, bilgi güvenliği, bulaşıcı hastalık yönetimi ve sürdürülebilir turizm temellinde kurumsal kültür oluşturarak gelişimini sürdürdüğümüz ve yazılı hale getirdiğimiz entegre yönetim sistemini uygulayarak;</a:t>
            </a:r>
          </a:p>
          <a:p>
            <a:pPr algn="just">
              <a:spcAft>
                <a:spcPts val="800"/>
              </a:spcAft>
              <a:buNone/>
            </a:pPr>
            <a:r>
              <a:rPr lang="tr-TR" sz="1600" b="1" kern="100" dirty="0">
                <a:effectLst/>
                <a:latin typeface="Aptos" panose="020B0004020202020204" pitchFamily="34" charset="0"/>
                <a:ea typeface="Calibri" panose="020F0502020204030204" pitchFamily="34" charset="0"/>
                <a:cs typeface="Times New Roman" panose="02020603050405020304" pitchFamily="18" charset="0"/>
              </a:rPr>
              <a:t>YASALARA UYUM:</a:t>
            </a:r>
            <a:r>
              <a:rPr lang="tr-TR" sz="1600" kern="100" dirty="0">
                <a:effectLst/>
                <a:latin typeface="Aptos" panose="020B0004020202020204" pitchFamily="34" charset="0"/>
                <a:ea typeface="Calibri" panose="020F0502020204030204" pitchFamily="34" charset="0"/>
                <a:cs typeface="Times New Roman" panose="02020603050405020304" pitchFamily="18" charset="0"/>
              </a:rPr>
              <a:t> faaliyetlerimizle ilgili yürürlükte olan yasal mevzuat, ulusal ve uluslararası standartlar ile tüm uygunluk yükümlülüklerine uymayı,</a:t>
            </a:r>
          </a:p>
          <a:p>
            <a:pPr algn="just">
              <a:spcAft>
                <a:spcPts val="800"/>
              </a:spcAft>
              <a:buNone/>
            </a:pPr>
            <a:r>
              <a:rPr lang="tr-TR" sz="1600" b="1" kern="100" dirty="0">
                <a:effectLst/>
                <a:latin typeface="Aptos" panose="020B0004020202020204" pitchFamily="34" charset="0"/>
                <a:ea typeface="Calibri" panose="020F0502020204030204" pitchFamily="34" charset="0"/>
                <a:cs typeface="Times New Roman" panose="02020603050405020304" pitchFamily="18" charset="0"/>
              </a:rPr>
              <a:t>SÜREKLİ İYİLEŞTİRME VE ANALİZ:</a:t>
            </a:r>
            <a:r>
              <a:rPr lang="tr-TR" sz="1600" kern="100" dirty="0">
                <a:effectLst/>
                <a:latin typeface="Aptos" panose="020B0004020202020204" pitchFamily="34" charset="0"/>
                <a:ea typeface="Calibri" panose="020F0502020204030204" pitchFamily="34" charset="0"/>
                <a:cs typeface="Times New Roman" panose="02020603050405020304" pitchFamily="18" charset="0"/>
              </a:rPr>
              <a:t> faaliyetlerimizde tüm paydaşların memnuniyetini esas alarak ve kendi iç ve dış hususlarımız, ilgili taraflarımızın ihtiyaç ve beklentilerini değerlendirip potansiyel riskleri ve risklerin oluşturacağı fırsatları önceden analiz ederek sürekli iyileştirmeyi,</a:t>
            </a:r>
          </a:p>
          <a:p>
            <a:pPr algn="just">
              <a:spcAft>
                <a:spcPts val="800"/>
              </a:spcAft>
              <a:buNone/>
            </a:pPr>
            <a:r>
              <a:rPr lang="tr-TR" sz="1600" b="1" kern="100" dirty="0">
                <a:effectLst/>
                <a:latin typeface="Aptos" panose="020B0004020202020204" pitchFamily="34" charset="0"/>
                <a:ea typeface="Calibri" panose="020F0502020204030204" pitchFamily="34" charset="0"/>
                <a:cs typeface="Times New Roman" panose="02020603050405020304" pitchFamily="18" charset="0"/>
              </a:rPr>
              <a:t>PAYDAŞ ODAKLILIK:</a:t>
            </a:r>
            <a:r>
              <a:rPr lang="tr-TR" sz="1600" kern="100" dirty="0">
                <a:effectLst/>
                <a:latin typeface="Aptos" panose="020B0004020202020204" pitchFamily="34" charset="0"/>
                <a:ea typeface="Calibri" panose="020F0502020204030204" pitchFamily="34" charset="0"/>
                <a:cs typeface="Times New Roman" panose="02020603050405020304" pitchFamily="18" charset="0"/>
              </a:rPr>
              <a:t> hedefleri, risk, fırsat ve tehditleri belirleyerek, çalışanlarımızın, misafirlerimizin, yerel toplumun ve tüm paydaşlarımızın ihtiyaçlarını, isteklerini, önerilerini ve şikâyetlerini iletebilecekleri imkânları oluşturarak, sistem performansını ve uygulamaların etkinliğini paydaş odaklı olarak izlemeyi ve ölçmeyi,</a:t>
            </a:r>
          </a:p>
          <a:p>
            <a:pPr algn="just">
              <a:spcAft>
                <a:spcPts val="800"/>
              </a:spcAft>
              <a:buNone/>
            </a:pPr>
            <a:r>
              <a:rPr lang="tr-TR" sz="1600" b="1" kern="100" dirty="0">
                <a:effectLst/>
                <a:latin typeface="Aptos" panose="020B0004020202020204" pitchFamily="34" charset="0"/>
                <a:ea typeface="Calibri" panose="020F0502020204030204" pitchFamily="34" charset="0"/>
                <a:cs typeface="Times New Roman" panose="02020603050405020304" pitchFamily="18" charset="0"/>
              </a:rPr>
              <a:t>ÇALIŞANLARIN KATILIMI:</a:t>
            </a:r>
            <a:r>
              <a:rPr lang="tr-TR" sz="1600" kern="100" dirty="0">
                <a:effectLst/>
                <a:latin typeface="Aptos" panose="020B0004020202020204" pitchFamily="34" charset="0"/>
                <a:ea typeface="Calibri" panose="020F0502020204030204" pitchFamily="34" charset="0"/>
                <a:cs typeface="Times New Roman" panose="02020603050405020304" pitchFamily="18" charset="0"/>
              </a:rPr>
              <a:t> mümkün olduğunca yerel toplumdan seçtiğimiz çalışanlarımızın bilinçlerini ve yetkinliklerini artırmak için gerekli eğitimleri düzenleyip, teşvik, motivasyon ve doğru iletişimi sağlamayarak, tüm faaliyetlerimizde çalışanlarımızın önerileri dahil olmak üzere katılımlarını sağlamayı,</a:t>
            </a:r>
          </a:p>
          <a:p>
            <a:pPr algn="just">
              <a:spcAft>
                <a:spcPts val="800"/>
              </a:spcAft>
              <a:buNone/>
            </a:pPr>
            <a:r>
              <a:rPr lang="tr-TR" sz="1600" b="1" kern="100" dirty="0">
                <a:latin typeface="Aptos" panose="020B0004020202020204" pitchFamily="34" charset="0"/>
                <a:ea typeface="Calibri" panose="020F0502020204030204" pitchFamily="34" charset="0"/>
                <a:cs typeface="Times New Roman" panose="02020603050405020304" pitchFamily="18" charset="0"/>
              </a:rPr>
              <a:t>İŞ SAĞLIĞI VE GÜVENLİĞİ:</a:t>
            </a:r>
            <a:r>
              <a:rPr lang="tr-TR" sz="1600" kern="100" dirty="0">
                <a:latin typeface="Aptos" panose="020B0004020202020204" pitchFamily="34" charset="0"/>
                <a:ea typeface="Calibri" panose="020F0502020204030204" pitchFamily="34" charset="0"/>
                <a:cs typeface="Times New Roman" panose="02020603050405020304" pitchFamily="18" charset="0"/>
              </a:rPr>
              <a:t> çalışanlarımıza, misafirlerimize ve tüm paydaşlarımıza güvenli ve sağlıklı çalışma ve yaşam ortamı sağlamak için; kazaları ve meslek hastalıklarını önlemek amacı ile, planlama yaparak acil durumlara karşı en kısa sürede ve en etkin şekilde müdahale edebilecek bir organizasyon oluşturmayı ve etkin olarak uygulamayı,</a:t>
            </a:r>
          </a:p>
          <a:p>
            <a:pPr algn="just">
              <a:spcAft>
                <a:spcPts val="800"/>
              </a:spcAft>
              <a:buNone/>
            </a:pPr>
            <a:endParaRPr lang="tr-TR" sz="1600" kern="100" dirty="0">
              <a:effectLst/>
              <a:latin typeface="Aptos" panose="020B0004020202020204" pitchFamily="34" charset="0"/>
              <a:ea typeface="Calibri" panose="020F0502020204030204" pitchFamily="34" charset="0"/>
              <a:cs typeface="Times New Roman" panose="02020603050405020304" pitchFamily="18" charset="0"/>
            </a:endParaRPr>
          </a:p>
          <a:p>
            <a:pPr algn="just"/>
            <a:endParaRPr lang="tr-TR" sz="1600" dirty="0">
              <a:latin typeface="Aptos" panose="020B0004020202020204" pitchFamily="34" charset="0"/>
            </a:endParaRPr>
          </a:p>
          <a:p>
            <a:pPr marL="0" indent="0" algn="just">
              <a:buNone/>
            </a:pPr>
            <a:endParaRPr lang="tr-TR" sz="1400" dirty="0"/>
          </a:p>
        </p:txBody>
      </p:sp>
      <p:sp>
        <p:nvSpPr>
          <p:cNvPr id="5" name="Başlık 1">
            <a:extLst>
              <a:ext uri="{FF2B5EF4-FFF2-40B4-BE49-F238E27FC236}">
                <a16:creationId xmlns:a16="http://schemas.microsoft.com/office/drawing/2014/main" id="{D9A03DD2-BA4A-50EE-C177-FCAF07F1EB33}"/>
              </a:ext>
            </a:extLst>
          </p:cNvPr>
          <p:cNvSpPr txBox="1">
            <a:spLocks/>
          </p:cNvSpPr>
          <p:nvPr/>
        </p:nvSpPr>
        <p:spPr>
          <a:xfrm>
            <a:off x="72008" y="128465"/>
            <a:ext cx="6669360" cy="57606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2800" b="1" dirty="0">
                <a:latin typeface="Aptos" panose="020B0004020202020204" pitchFamily="34" charset="0"/>
              </a:rPr>
              <a:t>WYNDHAM ALANYA OTEL</a:t>
            </a:r>
          </a:p>
        </p:txBody>
      </p:sp>
    </p:spTree>
    <p:extLst>
      <p:ext uri="{BB962C8B-B14F-4D97-AF65-F5344CB8AC3E}">
        <p14:creationId xmlns:p14="http://schemas.microsoft.com/office/powerpoint/2010/main" val="40599268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2000"/>
            <a:lum/>
          </a:blip>
          <a:srcRect/>
          <a:stretch>
            <a:fillRect l="-3000" r="-3000"/>
          </a:stretch>
        </a:blipFill>
        <a:effectLst/>
      </p:bgPr>
    </p:bg>
    <p:spTree>
      <p:nvGrpSpPr>
        <p:cNvPr id="1" name="">
          <a:extLst>
            <a:ext uri="{FF2B5EF4-FFF2-40B4-BE49-F238E27FC236}">
              <a16:creationId xmlns:a16="http://schemas.microsoft.com/office/drawing/2014/main" id="{7FDB9FCD-D2B7-798B-5691-DBA8FFB7E32C}"/>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EBFB737C-314C-5A98-CEEE-701C91A0A493}"/>
              </a:ext>
            </a:extLst>
          </p:cNvPr>
          <p:cNvSpPr>
            <a:spLocks noGrp="1"/>
          </p:cNvSpPr>
          <p:nvPr>
            <p:ph type="title"/>
          </p:nvPr>
        </p:nvSpPr>
        <p:spPr>
          <a:xfrm>
            <a:off x="441845" y="704528"/>
            <a:ext cx="6172200" cy="504057"/>
          </a:xfrm>
        </p:spPr>
        <p:txBody>
          <a:bodyPr>
            <a:normAutofit/>
          </a:bodyPr>
          <a:lstStyle/>
          <a:p>
            <a:r>
              <a:rPr lang="tr-TR" sz="2000" b="1" dirty="0">
                <a:latin typeface="Aptos" panose="020B0004020202020204" pitchFamily="34" charset="0"/>
              </a:rPr>
              <a:t>KALİTE VE SÜRDÜRÜLEBİLİRLİK POLİTİKAMIZ</a:t>
            </a:r>
          </a:p>
        </p:txBody>
      </p:sp>
      <p:sp>
        <p:nvSpPr>
          <p:cNvPr id="3" name="İçerik Yer Tutucusu 2">
            <a:extLst>
              <a:ext uri="{FF2B5EF4-FFF2-40B4-BE49-F238E27FC236}">
                <a16:creationId xmlns:a16="http://schemas.microsoft.com/office/drawing/2014/main" id="{041212D8-489C-355D-9A0B-BAA25449C017}"/>
              </a:ext>
            </a:extLst>
          </p:cNvPr>
          <p:cNvSpPr>
            <a:spLocks noGrp="1"/>
          </p:cNvSpPr>
          <p:nvPr>
            <p:ph idx="1"/>
          </p:nvPr>
        </p:nvSpPr>
        <p:spPr>
          <a:xfrm>
            <a:off x="72008" y="1444405"/>
            <a:ext cx="6669359" cy="8189115"/>
          </a:xfrm>
        </p:spPr>
        <p:txBody>
          <a:bodyPr>
            <a:noAutofit/>
          </a:bodyPr>
          <a:lstStyle/>
          <a:p>
            <a:pPr algn="just">
              <a:lnSpc>
                <a:spcPct val="115000"/>
              </a:lnSpc>
              <a:spcAft>
                <a:spcPts val="800"/>
              </a:spcAft>
              <a:buNone/>
            </a:pPr>
            <a:r>
              <a:rPr lang="tr-TR" sz="1600" b="1" kern="100" dirty="0">
                <a:effectLst/>
                <a:latin typeface="Aptos" panose="020B0004020202020204" pitchFamily="34" charset="0"/>
                <a:ea typeface="Calibri" panose="020F0502020204030204" pitchFamily="34" charset="0"/>
                <a:cs typeface="Times New Roman" panose="02020603050405020304" pitchFamily="18" charset="0"/>
              </a:rPr>
              <a:t>GIDA VE SU GÜVENLİĞİ:</a:t>
            </a:r>
            <a:r>
              <a:rPr lang="tr-TR" sz="1600" kern="100" dirty="0">
                <a:effectLst/>
                <a:latin typeface="Aptos" panose="020B0004020202020204" pitchFamily="34" charset="0"/>
                <a:ea typeface="Calibri" panose="020F0502020204030204" pitchFamily="34" charset="0"/>
                <a:cs typeface="Times New Roman" panose="02020603050405020304" pitchFamily="18" charset="0"/>
              </a:rPr>
              <a:t> Çalışanlarımıza, misafirlerimize ve tüm paydaşlarımıza güvenli ve sağlıklı çalışma ve yaşam ortamı sağlamak için; gıda, su ve enfeksiyon kaynaklı oluşabilecek tüm rahatsızlıkları önlemek amacı ile planlama yaparak acil durumlara karşı en kısa sürede ve en etkin şekilde müdahale edebilecek bir organizasyon oluşturmayı ve etkin olarak uygulamayı,</a:t>
            </a:r>
          </a:p>
          <a:p>
            <a:pPr algn="just">
              <a:lnSpc>
                <a:spcPct val="115000"/>
              </a:lnSpc>
              <a:spcAft>
                <a:spcPts val="800"/>
              </a:spcAft>
              <a:buNone/>
            </a:pPr>
            <a:r>
              <a:rPr lang="tr-TR" sz="1600" b="1" kern="100" dirty="0">
                <a:effectLst/>
                <a:latin typeface="Aptos" panose="020B0004020202020204" pitchFamily="34" charset="0"/>
                <a:ea typeface="Calibri" panose="020F0502020204030204" pitchFamily="34" charset="0"/>
                <a:cs typeface="Times New Roman" panose="02020603050405020304" pitchFamily="18" charset="0"/>
              </a:rPr>
              <a:t>BİLGİ GÜVENLİĞİ:</a:t>
            </a:r>
            <a:r>
              <a:rPr lang="tr-TR" sz="1600" kern="100" dirty="0">
                <a:effectLst/>
                <a:latin typeface="Aptos" panose="020B0004020202020204" pitchFamily="34" charset="0"/>
                <a:ea typeface="Calibri" panose="020F0502020204030204" pitchFamily="34" charset="0"/>
                <a:cs typeface="Times New Roman" panose="02020603050405020304" pitchFamily="18" charset="0"/>
              </a:rPr>
              <a:t> Bilginin gizlilik, bütünlük ve erişilebilirlik özelliklerini koruma altına almak çalışan, misafir ve paydaşlarımızın kişisel bilgi güvenliği sağlamayı,</a:t>
            </a:r>
          </a:p>
          <a:p>
            <a:pPr marL="0" indent="0" algn="just">
              <a:lnSpc>
                <a:spcPct val="115000"/>
              </a:lnSpc>
              <a:spcAft>
                <a:spcPts val="800"/>
              </a:spcAft>
              <a:buNone/>
            </a:pPr>
            <a:r>
              <a:rPr lang="tr-TR" sz="1600" b="1" kern="100" dirty="0">
                <a:effectLst/>
                <a:latin typeface="Aptos" panose="020B0004020202020204" pitchFamily="34" charset="0"/>
                <a:ea typeface="Calibri" panose="020F0502020204030204" pitchFamily="34" charset="0"/>
                <a:cs typeface="Times New Roman" panose="02020603050405020304" pitchFamily="18" charset="0"/>
              </a:rPr>
              <a:t>ÇOCUK VE KADIN HAKLARINI KORUMA:</a:t>
            </a:r>
            <a:r>
              <a:rPr lang="tr-TR" sz="1600" kern="100" dirty="0">
                <a:effectLst/>
                <a:latin typeface="Aptos" panose="020B0004020202020204" pitchFamily="34" charset="0"/>
                <a:ea typeface="Calibri" panose="020F0502020204030204" pitchFamily="34" charset="0"/>
                <a:cs typeface="Times New Roman" panose="02020603050405020304" pitchFamily="18" charset="0"/>
              </a:rPr>
              <a:t> Tesislerimizde; çocukların     gelişimine katkıda bulunan, düşünce ve isteklerini, duygularını rahatça ifade edebilecekleri, ebeveynleri gözetiminde kendilerini özgür ve rahat hissedecekleri imkânları sağlayarak; Çocuklar, Kadınlar ve Hareket Kabiliyeti Kısıtlı kişiler başta olmak üzere tüm bireylerde ruhsal ve fiziksel etkiler bırakabilecek ve haklarını kısıtlayabilecek her türlü eyleme karşı olmak ve bu bilinci tüm çalışan ve paydaşlarımızla paylaşarak, bu tür eylemlerle yasalar çerçevesinde mücadele etmeyi,</a:t>
            </a:r>
          </a:p>
          <a:p>
            <a:pPr marL="0" indent="0" algn="just">
              <a:lnSpc>
                <a:spcPct val="115000"/>
              </a:lnSpc>
              <a:spcAft>
                <a:spcPts val="800"/>
              </a:spcAft>
              <a:buNone/>
            </a:pPr>
            <a:r>
              <a:rPr lang="tr-TR" sz="1600" b="1" dirty="0">
                <a:latin typeface="Aptos" panose="020B0004020202020204" pitchFamily="34" charset="0"/>
              </a:rPr>
              <a:t>ENGELSİZ YAŞAM:</a:t>
            </a:r>
            <a:r>
              <a:rPr lang="tr-TR" sz="1600" dirty="0">
                <a:latin typeface="Aptos" panose="020B0004020202020204" pitchFamily="34" charset="0"/>
              </a:rPr>
              <a:t> Tesislerimizde hareket kabiliyeti kısıtlı çalışanlarımız ve misafirlerimiz için güven ve huzur içinde bütün imkânlardan ve ortamlardan eksiksiz faydalanması ve ulaşmaları için gerekli düzenlemeleri yapmayı,</a:t>
            </a:r>
          </a:p>
          <a:p>
            <a:pPr marL="342900" marR="0" lvl="0" indent="-342900" algn="just" defTabSz="914400" rtl="0" eaLnBrk="1" fontAlgn="auto" latinLnBrk="0" hangingPunct="1">
              <a:lnSpc>
                <a:spcPct val="115000"/>
              </a:lnSpc>
              <a:spcBef>
                <a:spcPct val="20000"/>
              </a:spcBef>
              <a:spcAft>
                <a:spcPts val="800"/>
              </a:spcAft>
              <a:buClrTx/>
              <a:buSzTx/>
              <a:buFont typeface="Arial" pitchFamily="34" charset="0"/>
              <a:buNone/>
              <a:tabLst/>
              <a:defRPr/>
            </a:pPr>
            <a:r>
              <a:rPr lang="tr-TR" sz="1600" b="1" dirty="0">
                <a:latin typeface="Aptos" panose="020B0004020202020204" pitchFamily="34" charset="0"/>
              </a:rPr>
              <a:t>ADİL ÇALIŞMA VE CİNSİYET EŞİTLİĞİ:</a:t>
            </a:r>
            <a:r>
              <a:rPr lang="tr-TR" sz="1600" dirty="0">
                <a:latin typeface="Aptos" panose="020B0004020202020204" pitchFamily="34" charset="0"/>
              </a:rPr>
              <a:t> Kadınların iş gücüne katılımı için; cinsiyet ayrımı yapmadan, eşitlik ilkesi gözetilerek, haklarının kısıtlanmasını engelleyerek, iş/aile yaşam dengesini koruyan çalışma ve yaşam ortamını sağlamayı,</a:t>
            </a:r>
            <a:r>
              <a:rPr kumimoji="0" lang="tr-TR" sz="1600" b="1" i="0" u="none" strike="noStrike" kern="100" cap="none" spc="0" normalizeH="0" baseline="0" noProof="0" dirty="0">
                <a:ln>
                  <a:noFill/>
                </a:ln>
                <a:solidFill>
                  <a:prstClr val="black"/>
                </a:solidFill>
                <a:effectLst/>
                <a:uLnTx/>
                <a:uFillTx/>
                <a:latin typeface="Aptos" panose="020B0004020202020204" pitchFamily="34" charset="0"/>
                <a:ea typeface="Calibri" panose="020F0502020204030204" pitchFamily="34" charset="0"/>
                <a:cs typeface="Times New Roman" panose="02020603050405020304" pitchFamily="18" charset="0"/>
              </a:rPr>
              <a:t> </a:t>
            </a:r>
          </a:p>
          <a:p>
            <a:pPr marL="0" indent="0" algn="just">
              <a:buNone/>
            </a:pPr>
            <a:endParaRPr lang="tr-TR" sz="1400" dirty="0"/>
          </a:p>
        </p:txBody>
      </p:sp>
      <p:sp>
        <p:nvSpPr>
          <p:cNvPr id="5" name="Başlık 1">
            <a:extLst>
              <a:ext uri="{FF2B5EF4-FFF2-40B4-BE49-F238E27FC236}">
                <a16:creationId xmlns:a16="http://schemas.microsoft.com/office/drawing/2014/main" id="{196A32F4-4D8B-55A1-FC0C-6ABD74DA3221}"/>
              </a:ext>
            </a:extLst>
          </p:cNvPr>
          <p:cNvSpPr txBox="1">
            <a:spLocks/>
          </p:cNvSpPr>
          <p:nvPr/>
        </p:nvSpPr>
        <p:spPr>
          <a:xfrm>
            <a:off x="72008" y="128464"/>
            <a:ext cx="6669360" cy="73987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2800" b="1" dirty="0">
                <a:latin typeface="Aptos" panose="020B0004020202020204" pitchFamily="34" charset="0"/>
              </a:rPr>
              <a:t>WYNDHAM ALANYA OTEL</a:t>
            </a:r>
          </a:p>
        </p:txBody>
      </p:sp>
    </p:spTree>
    <p:extLst>
      <p:ext uri="{BB962C8B-B14F-4D97-AF65-F5344CB8AC3E}">
        <p14:creationId xmlns:p14="http://schemas.microsoft.com/office/powerpoint/2010/main" val="5915528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000"/>
            <a:lum/>
          </a:blip>
          <a:srcRect/>
          <a:stretch>
            <a:fillRect l="-59000" r="-59000"/>
          </a:stretch>
        </a:blipFill>
        <a:effectLst/>
      </p:bgPr>
    </p:bg>
    <p:spTree>
      <p:nvGrpSpPr>
        <p:cNvPr id="1" name="">
          <a:extLst>
            <a:ext uri="{FF2B5EF4-FFF2-40B4-BE49-F238E27FC236}">
              <a16:creationId xmlns:a16="http://schemas.microsoft.com/office/drawing/2014/main" id="{E6006ED3-FBA3-2790-B573-2EE510718791}"/>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3733C461-3385-7925-1EA4-B8351215172E}"/>
              </a:ext>
            </a:extLst>
          </p:cNvPr>
          <p:cNvSpPr>
            <a:spLocks noGrp="1"/>
          </p:cNvSpPr>
          <p:nvPr>
            <p:ph type="title"/>
          </p:nvPr>
        </p:nvSpPr>
        <p:spPr>
          <a:xfrm>
            <a:off x="441845" y="704528"/>
            <a:ext cx="6172200" cy="504057"/>
          </a:xfrm>
        </p:spPr>
        <p:txBody>
          <a:bodyPr>
            <a:normAutofit/>
          </a:bodyPr>
          <a:lstStyle/>
          <a:p>
            <a:r>
              <a:rPr lang="tr-TR" sz="2000" b="1" dirty="0">
                <a:latin typeface="Aptos" panose="020B0004020202020204" pitchFamily="34" charset="0"/>
              </a:rPr>
              <a:t>KALİTE VE SÜRDÜRÜLEBİLİRLİK POLİTİKAMIZ</a:t>
            </a:r>
          </a:p>
        </p:txBody>
      </p:sp>
      <p:sp>
        <p:nvSpPr>
          <p:cNvPr id="3" name="İçerik Yer Tutucusu 2">
            <a:extLst>
              <a:ext uri="{FF2B5EF4-FFF2-40B4-BE49-F238E27FC236}">
                <a16:creationId xmlns:a16="http://schemas.microsoft.com/office/drawing/2014/main" id="{465ABB9B-DA73-73CB-26BC-F0FBF10540DE}"/>
              </a:ext>
            </a:extLst>
          </p:cNvPr>
          <p:cNvSpPr>
            <a:spLocks noGrp="1"/>
          </p:cNvSpPr>
          <p:nvPr>
            <p:ph idx="1"/>
          </p:nvPr>
        </p:nvSpPr>
        <p:spPr>
          <a:xfrm>
            <a:off x="72008" y="1444405"/>
            <a:ext cx="6669359" cy="8189115"/>
          </a:xfrm>
        </p:spPr>
        <p:txBody>
          <a:bodyPr>
            <a:noAutofit/>
          </a:bodyPr>
          <a:lstStyle/>
          <a:p>
            <a:pPr lvl="0" algn="just">
              <a:lnSpc>
                <a:spcPct val="115000"/>
              </a:lnSpc>
              <a:spcAft>
                <a:spcPts val="800"/>
              </a:spcAft>
              <a:buNone/>
              <a:defRPr/>
            </a:pPr>
            <a:r>
              <a:rPr lang="tr-TR" sz="1800" b="1" kern="100" dirty="0">
                <a:solidFill>
                  <a:prstClr val="black"/>
                </a:solidFill>
                <a:latin typeface="Aptos" panose="020B0004020202020204" pitchFamily="34" charset="0"/>
                <a:ea typeface="Calibri" panose="020F0502020204030204" pitchFamily="34" charset="0"/>
                <a:cs typeface="Times New Roman" panose="02020603050405020304" pitchFamily="18" charset="0"/>
              </a:rPr>
              <a:t>ÇEVREYİ VE DOĞAL YAŞAMI KORUMA:</a:t>
            </a:r>
            <a:r>
              <a:rPr lang="tr-TR" sz="1800" kern="100" dirty="0">
                <a:solidFill>
                  <a:prstClr val="black"/>
                </a:solidFill>
                <a:latin typeface="Aptos" panose="020B0004020202020204" pitchFamily="34" charset="0"/>
                <a:ea typeface="Calibri" panose="020F0502020204030204" pitchFamily="34" charset="0"/>
                <a:cs typeface="Times New Roman" panose="02020603050405020304" pitchFamily="18" charset="0"/>
              </a:rPr>
              <a:t> Yatırımlarımızı ve faaliyetlerimizi planlarken; korunan hassas alanlara, tarihi mirasa, doğal ve kültürel çevrenin bütünlüğüne olan etkilerini dikkate alarak; doğal kaynakların verimli ve tasarruflu ölçüde kullanılmasını, peyzaj düzenlemesiyle ilgili çalışmalarımızda yöreye/bölgeye/ekosisteme uygun bitkiler, uygulamalar ve materyaller tercih etmeyi,</a:t>
            </a:r>
            <a:endParaRPr lang="tr-TR" sz="1800" dirty="0">
              <a:latin typeface="Aptos" panose="020B0004020202020204" pitchFamily="34" charset="0"/>
            </a:endParaRPr>
          </a:p>
          <a:p>
            <a:pPr algn="just">
              <a:lnSpc>
                <a:spcPct val="115000"/>
              </a:lnSpc>
              <a:spcAft>
                <a:spcPts val="800"/>
              </a:spcAft>
              <a:buNone/>
            </a:pPr>
            <a:r>
              <a:rPr lang="tr-TR" sz="1800" kern="100" dirty="0">
                <a:effectLst/>
                <a:latin typeface="Aptos" panose="020B0004020202020204" pitchFamily="34" charset="0"/>
                <a:ea typeface="Calibri" panose="020F0502020204030204" pitchFamily="34" charset="0"/>
                <a:cs typeface="Times New Roman" panose="02020603050405020304" pitchFamily="18" charset="0"/>
              </a:rPr>
              <a:t>Tükettiğimiz kadar enerji üretimi felsefemizi; iklim değişikliğine sebep olan enerji ve doğal kaynak kullanımlarımızda karbon ayak izimizi azaltacak, günün koşullarına uygun tasarruflu cihazları ve yöntemleri kullanarak, faaliyetlerimizde enerji ve doğal kaynak kullanımını azaltmak için yatırım ve planlama yaparak ve tüketimleri ölçerek analiz etmeyi,</a:t>
            </a:r>
          </a:p>
          <a:p>
            <a:pPr algn="just">
              <a:lnSpc>
                <a:spcPct val="115000"/>
              </a:lnSpc>
              <a:spcAft>
                <a:spcPts val="800"/>
              </a:spcAft>
              <a:buNone/>
            </a:pPr>
            <a:r>
              <a:rPr lang="tr-TR" sz="1800" kern="100" dirty="0">
                <a:effectLst/>
                <a:latin typeface="Aptos" panose="020B0004020202020204" pitchFamily="34" charset="0"/>
                <a:ea typeface="Calibri" panose="020F0502020204030204" pitchFamily="34" charset="0"/>
                <a:cs typeface="Times New Roman" panose="02020603050405020304" pitchFamily="18" charset="0"/>
              </a:rPr>
              <a:t>Doğal yaşamı tehdit edecek yasaklı/nesli tükenmekte olan canlıların ve bitkilerin faaliyetlerimizde ve tesislerimiz bünyesinde bulundurulmayacağını ve tespit edilmesi durumunda doğrudan yasal mercilere gerekli bildirimlerin sağlanacağını,</a:t>
            </a:r>
          </a:p>
          <a:p>
            <a:pPr algn="just">
              <a:lnSpc>
                <a:spcPct val="115000"/>
              </a:lnSpc>
              <a:spcAft>
                <a:spcPts val="800"/>
              </a:spcAft>
              <a:buNone/>
            </a:pPr>
            <a:r>
              <a:rPr lang="tr-TR" sz="1800" b="1" kern="100" dirty="0">
                <a:effectLst/>
                <a:latin typeface="Aptos" panose="020B0004020202020204" pitchFamily="34" charset="0"/>
                <a:ea typeface="Calibri" panose="020F0502020204030204" pitchFamily="34" charset="0"/>
                <a:cs typeface="Times New Roman" panose="02020603050405020304" pitchFamily="18" charset="0"/>
              </a:rPr>
              <a:t>TOPLUM VE KÜLTÜR DEĞERLERİNİ KORUMA:</a:t>
            </a:r>
            <a:r>
              <a:rPr lang="tr-TR" sz="1800" kern="100" dirty="0">
                <a:effectLst/>
                <a:latin typeface="Aptos" panose="020B0004020202020204" pitchFamily="34" charset="0"/>
                <a:ea typeface="Calibri" panose="020F0502020204030204" pitchFamily="34" charset="0"/>
                <a:cs typeface="Times New Roman" panose="02020603050405020304" pitchFamily="18" charset="0"/>
              </a:rPr>
              <a:t> Ülkemizde ve bölgemizde bulunan tarihi, arkeolojik, kültürel ve manevi öneme sahip yerel/bölgesel yiyeceklerin, alanların ve geleneklerin korunmasına, gelişmesine ve duyulmasına katkı sağlamayı,</a:t>
            </a:r>
          </a:p>
          <a:p>
            <a:pPr algn="just">
              <a:lnSpc>
                <a:spcPct val="115000"/>
              </a:lnSpc>
              <a:spcAft>
                <a:spcPts val="800"/>
              </a:spcAft>
            </a:pPr>
            <a:endParaRPr lang="tr-TR" sz="1600" dirty="0">
              <a:latin typeface="Aptos" panose="020B0004020202020204" pitchFamily="34" charset="0"/>
            </a:endParaRPr>
          </a:p>
          <a:p>
            <a:pPr algn="just">
              <a:lnSpc>
                <a:spcPct val="115000"/>
              </a:lnSpc>
              <a:spcAft>
                <a:spcPts val="800"/>
              </a:spcAft>
            </a:pPr>
            <a:endParaRPr lang="tr-TR" sz="1600" kern="100" dirty="0">
              <a:effectLst/>
              <a:latin typeface="Aptos" panose="020B0004020202020204" pitchFamily="34" charset="0"/>
              <a:ea typeface="Calibri" panose="020F0502020204030204" pitchFamily="34" charset="0"/>
              <a:cs typeface="Times New Roman" panose="02020603050405020304" pitchFamily="18" charset="0"/>
            </a:endParaRPr>
          </a:p>
          <a:p>
            <a:pPr algn="just"/>
            <a:endParaRPr lang="tr-TR" sz="1600" dirty="0">
              <a:latin typeface="Aptos" panose="020B0004020202020204" pitchFamily="34" charset="0"/>
            </a:endParaRPr>
          </a:p>
          <a:p>
            <a:pPr marL="0" indent="0" algn="just">
              <a:buNone/>
            </a:pPr>
            <a:endParaRPr lang="tr-TR" sz="1400" dirty="0"/>
          </a:p>
        </p:txBody>
      </p:sp>
      <p:sp>
        <p:nvSpPr>
          <p:cNvPr id="5" name="Başlık 1">
            <a:extLst>
              <a:ext uri="{FF2B5EF4-FFF2-40B4-BE49-F238E27FC236}">
                <a16:creationId xmlns:a16="http://schemas.microsoft.com/office/drawing/2014/main" id="{ECB7D295-BAEC-8527-4A13-98EF49541AFE}"/>
              </a:ext>
            </a:extLst>
          </p:cNvPr>
          <p:cNvSpPr txBox="1">
            <a:spLocks/>
          </p:cNvSpPr>
          <p:nvPr/>
        </p:nvSpPr>
        <p:spPr>
          <a:xfrm>
            <a:off x="72008" y="128464"/>
            <a:ext cx="6669360" cy="73987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2800" b="1" dirty="0">
                <a:latin typeface="Aptos" panose="020B0004020202020204" pitchFamily="34" charset="0"/>
              </a:rPr>
              <a:t>WYNDHAM ALANYA OTEL</a:t>
            </a:r>
          </a:p>
        </p:txBody>
      </p:sp>
    </p:spTree>
    <p:extLst>
      <p:ext uri="{BB962C8B-B14F-4D97-AF65-F5344CB8AC3E}">
        <p14:creationId xmlns:p14="http://schemas.microsoft.com/office/powerpoint/2010/main" val="25005484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000"/>
            <a:lum/>
          </a:blip>
          <a:srcRect/>
          <a:stretch>
            <a:fillRect l="-59000" r="-59000"/>
          </a:stretch>
        </a:blipFill>
        <a:effectLst/>
      </p:bgPr>
    </p:bg>
    <p:spTree>
      <p:nvGrpSpPr>
        <p:cNvPr id="1" name="">
          <a:extLst>
            <a:ext uri="{FF2B5EF4-FFF2-40B4-BE49-F238E27FC236}">
              <a16:creationId xmlns:a16="http://schemas.microsoft.com/office/drawing/2014/main" id="{1E9B84F8-4034-DED8-C254-1041B9C27FDA}"/>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A0580BB5-2CB7-2066-2A11-A404B13B9F3E}"/>
              </a:ext>
            </a:extLst>
          </p:cNvPr>
          <p:cNvSpPr>
            <a:spLocks noGrp="1"/>
          </p:cNvSpPr>
          <p:nvPr>
            <p:ph type="title"/>
          </p:nvPr>
        </p:nvSpPr>
        <p:spPr/>
        <p:txBody>
          <a:bodyPr>
            <a:normAutofit/>
          </a:bodyPr>
          <a:lstStyle/>
          <a:p>
            <a:r>
              <a:rPr lang="tr-TR" sz="2000" b="1" dirty="0">
                <a:latin typeface="Aptos" panose="020B0004020202020204" pitchFamily="34" charset="0"/>
              </a:rPr>
              <a:t>KALİTE VE SÜRDÜRÜLEBİLİRLİK POLİTİKAMIZ</a:t>
            </a:r>
          </a:p>
        </p:txBody>
      </p:sp>
      <p:sp>
        <p:nvSpPr>
          <p:cNvPr id="5" name="Başlık 1">
            <a:extLst>
              <a:ext uri="{FF2B5EF4-FFF2-40B4-BE49-F238E27FC236}">
                <a16:creationId xmlns:a16="http://schemas.microsoft.com/office/drawing/2014/main" id="{E92D1F35-AE12-6B9C-5A55-26F37A982291}"/>
              </a:ext>
            </a:extLst>
          </p:cNvPr>
          <p:cNvSpPr txBox="1">
            <a:spLocks/>
          </p:cNvSpPr>
          <p:nvPr/>
        </p:nvSpPr>
        <p:spPr>
          <a:xfrm>
            <a:off x="72008" y="128464"/>
            <a:ext cx="6669360" cy="73987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2800" b="1" dirty="0">
                <a:latin typeface="Aptos" panose="020B0004020202020204" pitchFamily="34" charset="0"/>
              </a:rPr>
              <a:t>WYNDHAM ALANYA OTEL</a:t>
            </a:r>
          </a:p>
        </p:txBody>
      </p:sp>
      <p:sp>
        <p:nvSpPr>
          <p:cNvPr id="8" name="Metin kutusu 7">
            <a:extLst>
              <a:ext uri="{FF2B5EF4-FFF2-40B4-BE49-F238E27FC236}">
                <a16:creationId xmlns:a16="http://schemas.microsoft.com/office/drawing/2014/main" id="{229E25A0-15AE-05AF-C78A-A76B552DDDFC}"/>
              </a:ext>
            </a:extLst>
          </p:cNvPr>
          <p:cNvSpPr txBox="1"/>
          <p:nvPr/>
        </p:nvSpPr>
        <p:spPr>
          <a:xfrm>
            <a:off x="72008" y="1928664"/>
            <a:ext cx="6669360" cy="6126485"/>
          </a:xfrm>
          <a:prstGeom prst="rect">
            <a:avLst/>
          </a:prstGeom>
          <a:noFill/>
        </p:spPr>
        <p:txBody>
          <a:bodyPr wrap="square">
            <a:spAutoFit/>
          </a:bodyPr>
          <a:lstStyle/>
          <a:p>
            <a:pPr marL="342900" marR="0" lvl="0" indent="-342900" algn="just" defTabSz="914400" rtl="0" eaLnBrk="1" fontAlgn="auto" latinLnBrk="0" hangingPunct="1">
              <a:lnSpc>
                <a:spcPct val="115000"/>
              </a:lnSpc>
              <a:spcBef>
                <a:spcPct val="20000"/>
              </a:spcBef>
              <a:spcAft>
                <a:spcPts val="800"/>
              </a:spcAft>
              <a:buClrTx/>
              <a:buSzTx/>
              <a:buFont typeface="Arial" pitchFamily="34" charset="0"/>
              <a:buNone/>
              <a:tabLst/>
              <a:defRPr/>
            </a:pPr>
            <a:r>
              <a:rPr kumimoji="0" lang="tr-TR" b="1" i="0" u="none" strike="noStrike" kern="100" cap="none" spc="0" normalizeH="0" baseline="0" noProof="0" dirty="0">
                <a:ln>
                  <a:noFill/>
                </a:ln>
                <a:solidFill>
                  <a:prstClr val="black"/>
                </a:solidFill>
                <a:effectLst/>
                <a:uLnTx/>
                <a:uFillTx/>
                <a:latin typeface="Aptos" panose="020B0004020202020204" pitchFamily="34" charset="0"/>
                <a:ea typeface="Calibri" panose="020F0502020204030204" pitchFamily="34" charset="0"/>
                <a:cs typeface="Times New Roman" panose="02020603050405020304" pitchFamily="18" charset="0"/>
              </a:rPr>
              <a:t>SATIN ALMA:</a:t>
            </a:r>
            <a:r>
              <a:rPr kumimoji="0" lang="tr-TR" b="0" i="0" u="none" strike="noStrike" kern="100" cap="none" spc="0" normalizeH="0" baseline="0" noProof="0" dirty="0">
                <a:ln>
                  <a:noFill/>
                </a:ln>
                <a:solidFill>
                  <a:prstClr val="black"/>
                </a:solidFill>
                <a:effectLst/>
                <a:uLnTx/>
                <a:uFillTx/>
                <a:latin typeface="Aptos" panose="020B0004020202020204" pitchFamily="34" charset="0"/>
                <a:ea typeface="Calibri" panose="020F0502020204030204" pitchFamily="34" charset="0"/>
                <a:cs typeface="Times New Roman" panose="02020603050405020304" pitchFamily="18" charset="0"/>
              </a:rPr>
              <a:t> Tedarik ettiğimiz tüm ürünlerin ve malzemelerin alımlarında niteliğini ve kalitesini kullanıcılarla değerlendirip, faaliyetlerimiz içinde uygunluğunu analiz ederek ve tedarik ettiğimiz kişileri/firmaları denetleyerek; çevreye, doğal yaşama, ekosisteme, insan ve canlı sağlığına zararlı etkilerinin mümkün olan en düşük seviyede tutulmasını, daha az ambalajlama ve karbon ayak izi oluşturan, yasal çerçevede daha fazla yerel üreticiden veya adil tedarikçilerden temin edilmesini,</a:t>
            </a:r>
          </a:p>
          <a:p>
            <a:pPr marL="342900" marR="0" lvl="0" indent="-342900" algn="just" defTabSz="914400" rtl="0" eaLnBrk="1" fontAlgn="auto" latinLnBrk="0" hangingPunct="1">
              <a:lnSpc>
                <a:spcPct val="115000"/>
              </a:lnSpc>
              <a:spcBef>
                <a:spcPct val="20000"/>
              </a:spcBef>
              <a:spcAft>
                <a:spcPts val="800"/>
              </a:spcAft>
              <a:buClrTx/>
              <a:buSzTx/>
              <a:buFont typeface="Arial" pitchFamily="34" charset="0"/>
              <a:buNone/>
              <a:tabLst/>
              <a:defRPr/>
            </a:pPr>
            <a:r>
              <a:rPr kumimoji="0" lang="tr-TR" b="1" i="0" u="none" strike="noStrike" kern="100" cap="none" spc="0" normalizeH="0" baseline="0" noProof="0" dirty="0">
                <a:ln>
                  <a:noFill/>
                </a:ln>
                <a:solidFill>
                  <a:prstClr val="black"/>
                </a:solidFill>
                <a:effectLst/>
                <a:uLnTx/>
                <a:uFillTx/>
                <a:latin typeface="Aptos" panose="020B0004020202020204" pitchFamily="34" charset="0"/>
                <a:ea typeface="Calibri" panose="020F0502020204030204" pitchFamily="34" charset="0"/>
                <a:cs typeface="Times New Roman" panose="02020603050405020304" pitchFamily="18" charset="0"/>
              </a:rPr>
              <a:t>SIFIR ATIK: </a:t>
            </a:r>
            <a:r>
              <a:rPr kumimoji="0" lang="tr-TR" b="0" i="0" u="none" strike="noStrike" kern="100" cap="none" spc="0" normalizeH="0" baseline="0" noProof="0" dirty="0">
                <a:ln>
                  <a:noFill/>
                </a:ln>
                <a:solidFill>
                  <a:prstClr val="black"/>
                </a:solidFill>
                <a:effectLst/>
                <a:uLnTx/>
                <a:uFillTx/>
                <a:latin typeface="Aptos" panose="020B0004020202020204" pitchFamily="34" charset="0"/>
                <a:ea typeface="Calibri" panose="020F0502020204030204" pitchFamily="34" charset="0"/>
                <a:cs typeface="Times New Roman" panose="02020603050405020304" pitchFamily="18" charset="0"/>
              </a:rPr>
              <a:t>Tesislerimizde; “Sıfır Atık” projesi kapsamında atıkların doğru ve yerinde ayrıştırılması için bilgilendirme ve bilinçlendirme ile, geri dönüşümü sağlanabilen malzemeleri tercih ederek, oluşan atıkların ayrışımını etkin şekilde sağlamayı, geri dönüşümü bulunmayan malzemelerin yetkili kuruluşlarca bertarafının sağlanmasını, tek kullanımlık malzemelerin kullanımını mümkün olan en düşük seviyede tutarak atık miktarının azaltılması sağlamayı,</a:t>
            </a:r>
          </a:p>
          <a:p>
            <a:pPr marR="0" lvl="0" algn="just" defTabSz="914400" rtl="0" eaLnBrk="1" fontAlgn="auto" latinLnBrk="0" hangingPunct="1">
              <a:lnSpc>
                <a:spcPct val="115000"/>
              </a:lnSpc>
              <a:spcBef>
                <a:spcPct val="20000"/>
              </a:spcBef>
              <a:spcAft>
                <a:spcPts val="800"/>
              </a:spcAft>
              <a:buClrTx/>
              <a:buSzTx/>
              <a:tabLst/>
              <a:defRPr/>
            </a:pPr>
            <a:r>
              <a:rPr kumimoji="0" lang="tr-TR" b="0" i="0" u="none" strike="noStrike" kern="100" cap="none" spc="0" normalizeH="0" baseline="0" noProof="0" dirty="0">
                <a:ln>
                  <a:noFill/>
                </a:ln>
                <a:solidFill>
                  <a:prstClr val="black"/>
                </a:solidFill>
                <a:effectLst/>
                <a:uLnTx/>
                <a:uFillTx/>
                <a:latin typeface="Aptos" panose="020B0004020202020204" pitchFamily="34" charset="0"/>
                <a:ea typeface="Calibri" panose="020F0502020204030204" pitchFamily="34" charset="0"/>
                <a:cs typeface="Times New Roman" panose="02020603050405020304" pitchFamily="18" charset="0"/>
              </a:rPr>
              <a:t>     Taahhüt ederiz.</a:t>
            </a:r>
          </a:p>
        </p:txBody>
      </p:sp>
    </p:spTree>
    <p:extLst>
      <p:ext uri="{BB962C8B-B14F-4D97-AF65-F5344CB8AC3E}">
        <p14:creationId xmlns:p14="http://schemas.microsoft.com/office/powerpoint/2010/main" val="8935074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l="-94000" r="-94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342900" y="128465"/>
            <a:ext cx="6172200" cy="646331"/>
          </a:xfrm>
        </p:spPr>
        <p:txBody>
          <a:bodyPr>
            <a:normAutofit fontScale="90000"/>
          </a:bodyPr>
          <a:lstStyle/>
          <a:p>
            <a:r>
              <a:rPr lang="tr-TR" sz="4000" dirty="0">
                <a:latin typeface="Aptos" panose="020B0004020202020204" pitchFamily="34" charset="0"/>
              </a:rPr>
              <a:t>HARİTA ve GÜZARGAHLAR</a:t>
            </a:r>
          </a:p>
        </p:txBody>
      </p:sp>
      <p:pic>
        <p:nvPicPr>
          <p:cNvPr id="4" name="Resim 3"/>
          <p:cNvPicPr>
            <a:picLocks noChangeAspect="1"/>
          </p:cNvPicPr>
          <p:nvPr/>
        </p:nvPicPr>
        <p:blipFill>
          <a:blip r:embed="rId3"/>
          <a:stretch>
            <a:fillRect/>
          </a:stretch>
        </p:blipFill>
        <p:spPr>
          <a:xfrm>
            <a:off x="4077072" y="871971"/>
            <a:ext cx="2354576" cy="2354576"/>
          </a:xfrm>
          <a:prstGeom prst="rect">
            <a:avLst/>
          </a:prstGeom>
        </p:spPr>
      </p:pic>
      <p:pic>
        <p:nvPicPr>
          <p:cNvPr id="6" name="Resim 5">
            <a:extLst>
              <a:ext uri="{FF2B5EF4-FFF2-40B4-BE49-F238E27FC236}">
                <a16:creationId xmlns:a16="http://schemas.microsoft.com/office/drawing/2014/main" id="{32A9545C-A3EB-79D1-9FA7-75D61DF7C1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672" y="873676"/>
            <a:ext cx="2443544" cy="2352871"/>
          </a:xfrm>
          <a:prstGeom prst="rect">
            <a:avLst/>
          </a:prstGeom>
        </p:spPr>
      </p:pic>
      <p:sp>
        <p:nvSpPr>
          <p:cNvPr id="8" name="Metin kutusu 7">
            <a:extLst>
              <a:ext uri="{FF2B5EF4-FFF2-40B4-BE49-F238E27FC236}">
                <a16:creationId xmlns:a16="http://schemas.microsoft.com/office/drawing/2014/main" id="{496FF57F-6168-2279-CC7A-5261C3DEDECD}"/>
              </a:ext>
            </a:extLst>
          </p:cNvPr>
          <p:cNvSpPr txBox="1"/>
          <p:nvPr/>
        </p:nvSpPr>
        <p:spPr>
          <a:xfrm>
            <a:off x="3537016" y="3226548"/>
            <a:ext cx="3320984" cy="615553"/>
          </a:xfrm>
          <a:prstGeom prst="rect">
            <a:avLst/>
          </a:prstGeom>
          <a:noFill/>
        </p:spPr>
        <p:txBody>
          <a:bodyPr wrap="square">
            <a:spAutoFit/>
          </a:bodyPr>
          <a:lstStyle/>
          <a:p>
            <a:pPr marL="0" indent="0" algn="ctr">
              <a:buNone/>
            </a:pPr>
            <a:r>
              <a:rPr lang="tr-TR" sz="1600" b="1" dirty="0">
                <a:latin typeface="Aptos" panose="020B0004020202020204" pitchFamily="34" charset="0"/>
              </a:rPr>
              <a:t>Alanya Otobüs güzergah ve saatleri için QR kodu okutunuz</a:t>
            </a:r>
            <a:r>
              <a:rPr lang="tr-TR" sz="1800" b="1" dirty="0">
                <a:solidFill>
                  <a:schemeClr val="accent3">
                    <a:lumMod val="50000"/>
                  </a:schemeClr>
                </a:solidFill>
              </a:rPr>
              <a:t>.</a:t>
            </a:r>
          </a:p>
        </p:txBody>
      </p:sp>
      <p:sp>
        <p:nvSpPr>
          <p:cNvPr id="9" name="Metin kutusu 8">
            <a:extLst>
              <a:ext uri="{FF2B5EF4-FFF2-40B4-BE49-F238E27FC236}">
                <a16:creationId xmlns:a16="http://schemas.microsoft.com/office/drawing/2014/main" id="{6546B175-AC3D-E7D7-0C19-CED2585A7B8D}"/>
              </a:ext>
            </a:extLst>
          </p:cNvPr>
          <p:cNvSpPr txBox="1"/>
          <p:nvPr/>
        </p:nvSpPr>
        <p:spPr>
          <a:xfrm>
            <a:off x="1" y="3226548"/>
            <a:ext cx="3320986" cy="615553"/>
          </a:xfrm>
          <a:prstGeom prst="rect">
            <a:avLst/>
          </a:prstGeom>
          <a:noFill/>
        </p:spPr>
        <p:txBody>
          <a:bodyPr wrap="square">
            <a:spAutoFit/>
          </a:bodyPr>
          <a:lstStyle/>
          <a:p>
            <a:pPr marL="0" indent="0" algn="ctr">
              <a:buNone/>
            </a:pPr>
            <a:r>
              <a:rPr lang="tr-TR" sz="1600" b="1" dirty="0">
                <a:latin typeface="Aptos" panose="020B0004020202020204" pitchFamily="34" charset="0"/>
              </a:rPr>
              <a:t>Konaklı Otobüs güzergah ve saatleri için QR kodu okutunuz</a:t>
            </a:r>
            <a:r>
              <a:rPr lang="tr-TR" sz="1800" b="1" dirty="0">
                <a:solidFill>
                  <a:schemeClr val="accent3">
                    <a:lumMod val="50000"/>
                  </a:schemeClr>
                </a:solidFill>
              </a:rPr>
              <a:t>.</a:t>
            </a:r>
          </a:p>
        </p:txBody>
      </p:sp>
      <p:pic>
        <p:nvPicPr>
          <p:cNvPr id="16" name="İçerik Yer Tutucusu 15">
            <a:extLst>
              <a:ext uri="{FF2B5EF4-FFF2-40B4-BE49-F238E27FC236}">
                <a16:creationId xmlns:a16="http://schemas.microsoft.com/office/drawing/2014/main" id="{F9BE93B2-6B2D-63D8-8DBB-F4212634C031}"/>
              </a:ext>
            </a:extLst>
          </p:cNvPr>
          <p:cNvPicPr>
            <a:picLocks noGrp="1" noChangeAspect="1"/>
          </p:cNvPicPr>
          <p:nvPr>
            <p:ph idx="1"/>
          </p:nvPr>
        </p:nvPicPr>
        <p:blipFill>
          <a:blip r:embed="rId5"/>
          <a:stretch>
            <a:fillRect/>
          </a:stretch>
        </p:blipFill>
        <p:spPr>
          <a:xfrm>
            <a:off x="0" y="3944226"/>
            <a:ext cx="6850124" cy="5817095"/>
          </a:xfrm>
        </p:spPr>
      </p:pic>
    </p:spTree>
    <p:extLst>
      <p:ext uri="{BB962C8B-B14F-4D97-AF65-F5344CB8AC3E}">
        <p14:creationId xmlns:p14="http://schemas.microsoft.com/office/powerpoint/2010/main" val="1022147053"/>
      </p:ext>
    </p:extLst>
  </p:cSld>
  <p:clrMapOvr>
    <a:masterClrMapping/>
  </p:clrMapOvr>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8872</TotalTime>
  <Words>4309</Words>
  <Application>Microsoft Office PowerPoint</Application>
  <PresentationFormat>A4 Kağıt (210x297 mm)</PresentationFormat>
  <Paragraphs>271</Paragraphs>
  <Slides>46</Slides>
  <Notes>2</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46</vt:i4>
      </vt:variant>
    </vt:vector>
  </HeadingPairs>
  <TitlesOfParts>
    <vt:vector size="52" baseType="lpstr">
      <vt:lpstr>Aptos</vt:lpstr>
      <vt:lpstr>Arial</vt:lpstr>
      <vt:lpstr>Calibri</vt:lpstr>
      <vt:lpstr>Didot</vt:lpstr>
      <vt:lpstr>Wingdings</vt:lpstr>
      <vt:lpstr>Ofis Teması</vt:lpstr>
      <vt:lpstr>PowerPoint Sunusu</vt:lpstr>
      <vt:lpstr>TÜRKİYE CUMHURİYETİ</vt:lpstr>
      <vt:lpstr>MUSTAFA KEMAL ATATÜRK (1881-193∞)</vt:lpstr>
      <vt:lpstr>WYNDHAM ALANYA HOTEL</vt:lpstr>
      <vt:lpstr>KALİTE VE SÜRDÜRÜLEBİLİRLİK POLİTİKAMIZ</vt:lpstr>
      <vt:lpstr>KALİTE VE SÜRDÜRÜLEBİLİRLİK POLİTİKAMIZ</vt:lpstr>
      <vt:lpstr>KALİTE VE SÜRDÜRÜLEBİLİRLİK POLİTİKAMIZ</vt:lpstr>
      <vt:lpstr>KALİTE VE SÜRDÜRÜLEBİLİRLİK POLİTİKAMIZ</vt:lpstr>
      <vt:lpstr>HARİTA ve GÜZARGAHLAR</vt:lpstr>
      <vt:lpstr>ALANYA KALESİ</vt:lpstr>
      <vt:lpstr>ALANYA KIZILKULE</vt:lpstr>
      <vt:lpstr>ALANYA TELEFERİK</vt:lpstr>
      <vt:lpstr>DAMLATAŞ MAĞARASI</vt:lpstr>
      <vt:lpstr>SİDE ANTİK KENT</vt:lpstr>
      <vt:lpstr>ASPENDOS ANTİK TİYATRO</vt:lpstr>
      <vt:lpstr>MANAVGAT ŞELALESİ</vt:lpstr>
      <vt:lpstr>NASIL GİDİLİR?</vt:lpstr>
      <vt:lpstr>SEMT PAZARLARI</vt:lpstr>
      <vt:lpstr>KÜLTÜREL BİLGİLER</vt:lpstr>
      <vt:lpstr>TÜRK KAHVESİ </vt:lpstr>
      <vt:lpstr>TÜRK LOKUMU </vt:lpstr>
      <vt:lpstr>AYRAN</vt:lpstr>
      <vt:lpstr>GÖZLEME</vt:lpstr>
      <vt:lpstr>TÜRK HAMAMI</vt:lpstr>
      <vt:lpstr>KARAGÖZ İLE HACİVAT</vt:lpstr>
      <vt:lpstr> KÜLTÜREL VE DOĞAL MİRAS DENİZ KAPLUMBAĞASI </vt:lpstr>
      <vt:lpstr>ENDEMİK HAYVAN TÜRLERİ</vt:lpstr>
      <vt:lpstr>KÜLTÜREL VE DOĞAL MİRAS KUM ZAMBAĞI (Pancratium maritimum) </vt:lpstr>
      <vt:lpstr>ENDEMİK BİTKİ TÜRLERİ</vt:lpstr>
      <vt:lpstr>YEREL, TARİHİ, ARKEOLOJİK, KÜLTÜREL, RUHANİ YERLERİ ZİYARET EDERKEN DİKKAT EDİLECEK HUSUSLAR</vt:lpstr>
      <vt:lpstr>ÇEVREMİZ İÇİN; </vt:lpstr>
      <vt:lpstr>YEREL KÜLTÜRÜ DENEYİMLEME Alanya ve Türk mutfağını otelimizde yaşatmaya önem veriyoruz.</vt:lpstr>
      <vt:lpstr>ÇEVRE İÇİN KÜÇÜK ADIMLAR, BÜYÜK ETKİLER</vt:lpstr>
      <vt:lpstr>ÇEVRE İÇİN KÜÇÜK ADIMLAR, BÜYÜK ETKİLER</vt:lpstr>
      <vt:lpstr>İNSAN KAYNAKLARI</vt:lpstr>
      <vt:lpstr>İNSAN KAYNAKLARI</vt:lpstr>
      <vt:lpstr>İNSAN KAYNAKLARI</vt:lpstr>
      <vt:lpstr>İNSAN KAYNAKLARI</vt:lpstr>
      <vt:lpstr>PERSONELE SUNULAN İMKANLAR</vt:lpstr>
      <vt:lpstr>ENERJİ TASARRUFU</vt:lpstr>
      <vt:lpstr>ENERJİ TASARRUFU</vt:lpstr>
      <vt:lpstr>ENERJİ TASARRUFU</vt:lpstr>
      <vt:lpstr>SU TASARRUFU</vt:lpstr>
      <vt:lpstr>SU TASARRUFU</vt:lpstr>
      <vt:lpstr>ATIK YÖNETİMİ</vt:lpstr>
      <vt:lpstr>SOSYAL SORUMLULUK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kalite castival</dc:creator>
  <cp:lastModifiedBy>Meryem Güvendik</cp:lastModifiedBy>
  <cp:revision>228</cp:revision>
  <dcterms:created xsi:type="dcterms:W3CDTF">2022-12-14T06:47:44Z</dcterms:created>
  <dcterms:modified xsi:type="dcterms:W3CDTF">2025-06-13T16:30:59Z</dcterms:modified>
</cp:coreProperties>
</file>